
<file path=[Content_Types].xml><?xml version="1.0" encoding="utf-8"?>
<Types xmlns="http://schemas.openxmlformats.org/package/2006/content-types">
  <Default Extension="3gp" ContentType="audio/3gpp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567" r:id="rId5"/>
    <p:sldId id="259" r:id="rId6"/>
    <p:sldId id="564" r:id="rId7"/>
    <p:sldId id="544" r:id="rId8"/>
    <p:sldId id="561" r:id="rId9"/>
    <p:sldId id="273" r:id="rId10"/>
    <p:sldId id="562" r:id="rId11"/>
    <p:sldId id="493" r:id="rId12"/>
    <p:sldId id="494" r:id="rId13"/>
    <p:sldId id="552" r:id="rId14"/>
    <p:sldId id="495" r:id="rId15"/>
    <p:sldId id="496" r:id="rId16"/>
    <p:sldId id="554" r:id="rId17"/>
    <p:sldId id="553" r:id="rId18"/>
    <p:sldId id="555" r:id="rId19"/>
    <p:sldId id="559" r:id="rId20"/>
    <p:sldId id="556" r:id="rId21"/>
    <p:sldId id="557" r:id="rId22"/>
    <p:sldId id="566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D5ED8B-8E04-4A52-A393-73D299F6CC59}">
          <p14:sldIdLst>
            <p14:sldId id="567"/>
            <p14:sldId id="259"/>
            <p14:sldId id="564"/>
            <p14:sldId id="544"/>
            <p14:sldId id="561"/>
            <p14:sldId id="273"/>
            <p14:sldId id="562"/>
            <p14:sldId id="493"/>
            <p14:sldId id="494"/>
            <p14:sldId id="552"/>
            <p14:sldId id="495"/>
            <p14:sldId id="496"/>
            <p14:sldId id="554"/>
            <p14:sldId id="553"/>
            <p14:sldId id="555"/>
            <p14:sldId id="559"/>
            <p14:sldId id="556"/>
            <p14:sldId id="557"/>
            <p14:sldId id="5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BFBFBF"/>
    <a:srgbClr val="FFFFFF"/>
    <a:srgbClr val="A1B8E1"/>
    <a:srgbClr val="315888"/>
    <a:srgbClr val="DCE6F2"/>
    <a:srgbClr val="002060"/>
    <a:srgbClr val="1E8FFF"/>
    <a:srgbClr val="49CEFF"/>
    <a:srgbClr val="817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2C34B-51A3-49C2-81C2-F3335175A6FF}" v="277" dt="2023-03-25T14:17:2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831" autoAdjust="0"/>
  </p:normalViewPr>
  <p:slideViewPr>
    <p:cSldViewPr snapToGrid="0">
      <p:cViewPr varScale="1">
        <p:scale>
          <a:sx n="74" d="100"/>
          <a:sy n="74" d="100"/>
        </p:scale>
        <p:origin x="1042" y="91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not only know what makes them unique but also understand how to wield their powers for various tasks.</a:t>
            </a:r>
          </a:p>
          <a:p>
            <a:r>
              <a:rPr lang="en-US" dirty="0"/>
              <a:t>we will guide you through a comprehensive breakdown of Transformers, Block by block and layer by layer,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92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excitement doesn't stop there! </a:t>
            </a:r>
          </a:p>
          <a:p>
            <a:r>
              <a:rPr lang="en-US" dirty="0"/>
              <a:t>You will Discover how to leverage pre-trained Transformers for a multitude of tasks.</a:t>
            </a:r>
          </a:p>
          <a:p>
            <a:r>
              <a:rPr lang="en-US" dirty="0"/>
              <a:t>from machine translation to the precision of text classification.</a:t>
            </a:r>
          </a:p>
          <a:p>
            <a:r>
              <a:rPr lang="en-US" dirty="0"/>
              <a:t>You'll master sentiment analysis. question answering. text generation. and text summarization, opening up </a:t>
            </a:r>
          </a:p>
          <a:p>
            <a:r>
              <a:rPr lang="en-US" dirty="0"/>
              <a:t>a world of possibilities.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30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that's not all!</a:t>
            </a:r>
          </a:p>
          <a:p>
            <a:r>
              <a:rPr lang="en-US" dirty="0"/>
              <a:t>We will equip you with the knowledge to fine-tune a Transformer for your specific needs using your own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94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You'll learn how to train your own GPT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and even build and train your own Transformer model from scratch. </a:t>
            </a:r>
          </a:p>
          <a:p>
            <a:r>
              <a:rPr lang="en-US" dirty="0"/>
              <a:t>You'll be the architect of AI innovation!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00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But wait, there's more! </a:t>
            </a:r>
          </a:p>
          <a:p>
            <a:r>
              <a:rPr lang="en-US" dirty="0"/>
              <a:t>Optimization is the name of the game. We'll show you how to streamline your language model for low latency and seamless deployment.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2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Discover the art of quantization, master the complexities of Knowledge Distillation, and navigate the world </a:t>
            </a:r>
          </a:p>
          <a:p>
            <a:r>
              <a:rPr lang="en-US" dirty="0"/>
              <a:t>of ONNX runtime. And when it's time to share your masterpiece with the world, we've got you covered!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24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the basics of serving your Transformer model in a production environment using Docker and </a:t>
            </a:r>
            <a:r>
              <a:rPr lang="en-US" dirty="0" err="1"/>
              <a:t>FastAPI</a:t>
            </a:r>
            <a:r>
              <a:rPr lang="en-US" dirty="0"/>
              <a:t>.</a:t>
            </a:r>
          </a:p>
          <a:p>
            <a:r>
              <a:rPr lang="en-US" dirty="0"/>
              <a:t> Deploying large language models in production environments will become second nature to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7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drew inspiration from the following sources when developing the content for this course.</a:t>
            </a:r>
          </a:p>
          <a:p>
            <a:r>
              <a:rPr lang="en-US" dirty="0"/>
              <a:t>Natural Language Processing with Transformers.</a:t>
            </a:r>
          </a:p>
          <a:p>
            <a:r>
              <a:rPr lang="en-US" dirty="0"/>
              <a:t>Natural Language Processing in Action.</a:t>
            </a:r>
          </a:p>
          <a:p>
            <a:r>
              <a:rPr lang="en-US" dirty="0"/>
              <a:t>Deep Learning Bible for Natural Language Processing, The English version. </a:t>
            </a:r>
          </a:p>
          <a:p>
            <a:r>
              <a:rPr lang="en-US" dirty="0"/>
              <a:t>And The Hugging Face website.</a:t>
            </a:r>
          </a:p>
          <a:p>
            <a:r>
              <a:rPr lang="en-US" dirty="0"/>
              <a:t>Are you ready to embark on this thrilling AI adventure? </a:t>
            </a:r>
          </a:p>
          <a:p>
            <a:r>
              <a:rPr lang="en-US" dirty="0"/>
              <a:t>Buckle up, because the journey to Transformer mastery starts now!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94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C4A78-23BF-3C03-33F3-356470EA2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4EE50-889D-3232-8ABE-10426518A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DE1A4-B350-5C99-F860-C2CE886C3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drew inspiration from the following sources when developing the content for this course.</a:t>
            </a:r>
          </a:p>
          <a:p>
            <a:r>
              <a:rPr lang="en-US" dirty="0"/>
              <a:t>Natural Language Processing with Transformers.</a:t>
            </a:r>
          </a:p>
          <a:p>
            <a:r>
              <a:rPr lang="en-US" dirty="0"/>
              <a:t>Natural Language Processing in Action.</a:t>
            </a:r>
          </a:p>
          <a:p>
            <a:r>
              <a:rPr lang="en-US" dirty="0"/>
              <a:t>Deep Learning Bible for Natural Language Processing, The English version. </a:t>
            </a:r>
          </a:p>
          <a:p>
            <a:r>
              <a:rPr lang="en-US" dirty="0"/>
              <a:t>And The Hugging Face website.</a:t>
            </a:r>
          </a:p>
          <a:p>
            <a:r>
              <a:rPr lang="en-US" dirty="0"/>
              <a:t>Are you ready to embark on this thrilling AI adventure? </a:t>
            </a:r>
          </a:p>
          <a:p>
            <a:r>
              <a:rPr lang="en-US" dirty="0"/>
              <a:t>Buckle up, because the journey to Transformer mastery starts now!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180E4-9182-4AAD-2A02-C886C20B5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98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0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97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Imagine having the power to understand and harness the capabilities of Transformers and large language models, </a:t>
            </a:r>
          </a:p>
          <a:p>
            <a:r>
              <a:rPr lang="en-US"/>
              <a:t>the </a:t>
            </a:r>
            <a:r>
              <a:rPr lang="en-US" dirty="0"/>
              <a:t>revolutionary models that have reshaped the landscape of AI.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course is designed for Data Scientists and Machine Learning Engineers. </a:t>
            </a:r>
          </a:p>
          <a:p>
            <a:r>
              <a:rPr lang="en-US" dirty="0"/>
              <a:t>AI Developers and Programmers.</a:t>
            </a:r>
          </a:p>
          <a:p>
            <a:r>
              <a:rPr lang="en-US" dirty="0"/>
              <a:t>NLP Enthusiasts.</a:t>
            </a:r>
          </a:p>
          <a:p>
            <a:r>
              <a:rPr lang="en-US" dirty="0"/>
              <a:t>AI Researchers and Academics.</a:t>
            </a:r>
          </a:p>
          <a:p>
            <a:r>
              <a:rPr lang="en-US" dirty="0"/>
              <a:t>as well as AI Innovators and Entrepreneurs.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70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52b6c38c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852b6c38c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take you on an immersive adventure through the Transformers, which are at the heart of large language models.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break down complex concepts into easily digestible nuggets of knowledge.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embarking on this journey, ensure you meet the following requirements.</a:t>
            </a:r>
          </a:p>
          <a:p>
            <a:r>
              <a:rPr lang="en-US" dirty="0"/>
              <a:t>it's essential to have a Basic level of Python Programming,</a:t>
            </a:r>
          </a:p>
          <a:p>
            <a:r>
              <a:rPr lang="en-US" dirty="0"/>
              <a:t>Fundamental Machine Learning Knowledge, </a:t>
            </a:r>
          </a:p>
          <a:p>
            <a:r>
              <a:rPr lang="en-US" dirty="0"/>
              <a:t>and it's preferred to have some NLP Basics, also you have to use Jupyter Notebooks.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33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/>
              <a:t>in this course You </a:t>
            </a:r>
            <a:r>
              <a:rPr lang="en-US" dirty="0"/>
              <a:t>will learn how </a:t>
            </a:r>
            <a:r>
              <a:rPr lang="en-US"/>
              <a:t>Transformers work,  </a:t>
            </a:r>
            <a:r>
              <a:rPr lang="en-US" dirty="0"/>
              <a:t>We will unravel the complexities of their internal structure. </a:t>
            </a:r>
          </a:p>
          <a:p>
            <a:r>
              <a:rPr lang="en-US" dirty="0"/>
              <a:t>we will delve deep into the mechanics of Transformer layers, demystifying their secrets one layer at a time. </a:t>
            </a:r>
          </a:p>
          <a:p>
            <a:r>
              <a:rPr lang="en-US" dirty="0"/>
              <a:t> unveiling the mesmerizing magic of the attention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that's just the beginning! </a:t>
            </a:r>
          </a:p>
          <a:p>
            <a:r>
              <a:rPr lang="en-US" dirty="0"/>
              <a:t>Our course will go the extra mile, By exploring the different Transformer architectures.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1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C9F0B8F3-2849-9FE8-CE1A-8C13DEE76D4D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02FDF00E-6ADB-8A0C-C810-48AA4AA7828C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6CBED7FA-397F-483C-4185-C75E024F9E12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926" y="910358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3BA8294C-80EA-A219-9ADE-F1A8EC3806FD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E752E089-47CD-D7AE-D9B0-4343C57F65F3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28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8.gi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39.jpeg"/><Relationship Id="rId11" Type="http://schemas.openxmlformats.org/officeDocument/2006/relationships/image" Target="../media/image29.png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openxmlformats.org/officeDocument/2006/relationships/image" Target="../media/image37.jpeg"/><Relationship Id="rId9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10" Type="http://schemas.openxmlformats.org/officeDocument/2006/relationships/image" Target="../media/image29.png"/><Relationship Id="rId4" Type="http://schemas.openxmlformats.org/officeDocument/2006/relationships/image" Target="../media/image40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13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3gp"/><Relationship Id="rId1" Type="http://schemas.microsoft.com/office/2007/relationships/media" Target="../media/media2.3gp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gif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9992-73EF-FDB8-F34B-83CC27B2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will we learn?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5D87-B7CB-7A34-23CA-B9E31D1FD6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How Transformers Work 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 To Unravel The Complexities Of Their Internal Structure.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Exploring The Different Transformer Architectures</a:t>
            </a:r>
            <a:r>
              <a:rPr lang="en-US" dirty="0"/>
              <a:t>.</a:t>
            </a:r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</p:txBody>
      </p:sp>
      <p:pic>
        <p:nvPicPr>
          <p:cNvPr id="10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0A575D47-66D2-C479-6F73-267EE1A7F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03" y="2179031"/>
            <a:ext cx="4027579" cy="4358382"/>
          </a:xfrm>
          <a:prstGeom prst="rect">
            <a:avLst/>
          </a:prstGeom>
        </p:spPr>
      </p:pic>
      <p:pic>
        <p:nvPicPr>
          <p:cNvPr id="4" name="Picture 3" descr="A person standing at a computer&#10;&#10;Description automatically generated">
            <a:extLst>
              <a:ext uri="{FF2B5EF4-FFF2-40B4-BE49-F238E27FC236}">
                <a16:creationId xmlns:a16="http://schemas.microsoft.com/office/drawing/2014/main" id="{48FF3FDD-BFE5-7B3D-DEB7-BE7CE1151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84" y="2929472"/>
            <a:ext cx="3810000" cy="285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264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9992-73EF-FDB8-F34B-83CC27B2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leverage Transformers for a multitude of tasks</a:t>
            </a:r>
          </a:p>
        </p:txBody>
      </p:sp>
      <p:pic>
        <p:nvPicPr>
          <p:cNvPr id="4" name="Picture 3" descr="A cartoon of a robot holding two circles&#10;&#10;Description automatically generated">
            <a:extLst>
              <a:ext uri="{FF2B5EF4-FFF2-40B4-BE49-F238E27FC236}">
                <a16:creationId xmlns:a16="http://schemas.microsoft.com/office/drawing/2014/main" id="{BAA37BD2-5975-086F-2682-BBB596A548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4" y="1959328"/>
            <a:ext cx="1840881" cy="1613187"/>
          </a:xfrm>
          <a:prstGeom prst="rect">
            <a:avLst/>
          </a:prstGeom>
        </p:spPr>
      </p:pic>
      <p:pic>
        <p:nvPicPr>
          <p:cNvPr id="5" name="Picture 4" descr="A diagram of a document&#10;&#10;Description automatically generated">
            <a:extLst>
              <a:ext uri="{FF2B5EF4-FFF2-40B4-BE49-F238E27FC236}">
                <a16:creationId xmlns:a16="http://schemas.microsoft.com/office/drawing/2014/main" id="{FC18AD4D-F19D-5613-E05E-D9C7B172AF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13" y="2289511"/>
            <a:ext cx="2264846" cy="1613187"/>
          </a:xfrm>
          <a:prstGeom prst="rect">
            <a:avLst/>
          </a:prstGeom>
        </p:spPr>
      </p:pic>
      <p:pic>
        <p:nvPicPr>
          <p:cNvPr id="6" name="Picture 5" descr="A group of smiley faces&#10;&#10;Description automatically generated">
            <a:extLst>
              <a:ext uri="{FF2B5EF4-FFF2-40B4-BE49-F238E27FC236}">
                <a16:creationId xmlns:a16="http://schemas.microsoft.com/office/drawing/2014/main" id="{AE179099-E37C-9554-3873-BFCFF77A33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82"/>
          <a:stretch/>
        </p:blipFill>
        <p:spPr>
          <a:xfrm>
            <a:off x="8286432" y="2541820"/>
            <a:ext cx="2686685" cy="894968"/>
          </a:xfrm>
          <a:prstGeom prst="rect">
            <a:avLst/>
          </a:prstGeom>
        </p:spPr>
      </p:pic>
      <p:pic>
        <p:nvPicPr>
          <p:cNvPr id="12" name="Picture 11" descr="A question mark and light bulb in speech bubbles&#10;&#10;Description automatically generated">
            <a:extLst>
              <a:ext uri="{FF2B5EF4-FFF2-40B4-BE49-F238E27FC236}">
                <a16:creationId xmlns:a16="http://schemas.microsoft.com/office/drawing/2014/main" id="{8C92CA9E-5178-BFDA-87E3-14FB0A0F8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41" y="4685512"/>
            <a:ext cx="1745440" cy="1745440"/>
          </a:xfrm>
          <a:prstGeom prst="rect">
            <a:avLst/>
          </a:prstGeom>
        </p:spPr>
      </p:pic>
      <p:pic>
        <p:nvPicPr>
          <p:cNvPr id="14" name="Picture 13" descr="A diagram of a survey&#10;&#10;Description automatically generated with medium confidence">
            <a:extLst>
              <a:ext uri="{FF2B5EF4-FFF2-40B4-BE49-F238E27FC236}">
                <a16:creationId xmlns:a16="http://schemas.microsoft.com/office/drawing/2014/main" id="{A22C1AD1-4530-9696-F13F-F90F4AB02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59" y="4931402"/>
            <a:ext cx="3033500" cy="1325563"/>
          </a:xfrm>
          <a:prstGeom prst="rect">
            <a:avLst/>
          </a:prstGeom>
        </p:spPr>
      </p:pic>
      <p:pic>
        <p:nvPicPr>
          <p:cNvPr id="7" name="Picture 6" descr="A paper with a leaf&#10;&#10;Description automatically generated">
            <a:extLst>
              <a:ext uri="{FF2B5EF4-FFF2-40B4-BE49-F238E27FC236}">
                <a16:creationId xmlns:a16="http://schemas.microsoft.com/office/drawing/2014/main" id="{540B3D0A-94B1-0F9B-990C-1BC11351F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92" y="4811128"/>
            <a:ext cx="1619824" cy="161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6BF60-CD2A-67C1-A3BE-2CEDDE2B13BF}"/>
              </a:ext>
            </a:extLst>
          </p:cNvPr>
          <p:cNvSpPr txBox="1"/>
          <p:nvPr/>
        </p:nvSpPr>
        <p:spPr>
          <a:xfrm>
            <a:off x="624421" y="1568090"/>
            <a:ext cx="2341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achine </a:t>
            </a:r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T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ranslation </a:t>
            </a:r>
            <a:endParaRPr lang="en-US" sz="1600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C1271-266D-B402-89F6-3CDEE1B9E234}"/>
              </a:ext>
            </a:extLst>
          </p:cNvPr>
          <p:cNvSpPr txBox="1"/>
          <p:nvPr/>
        </p:nvSpPr>
        <p:spPr>
          <a:xfrm>
            <a:off x="4762793" y="1568090"/>
            <a:ext cx="2238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T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ext </a:t>
            </a:r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lassification</a:t>
            </a:r>
            <a:endParaRPr lang="en-US" sz="16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A6C70B-3B55-6FCB-60FE-B7ABB08026D8}"/>
              </a:ext>
            </a:extLst>
          </p:cNvPr>
          <p:cNvSpPr txBox="1"/>
          <p:nvPr/>
        </p:nvSpPr>
        <p:spPr>
          <a:xfrm>
            <a:off x="8508513" y="1568090"/>
            <a:ext cx="2341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entiment </a:t>
            </a:r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nalysis</a:t>
            </a:r>
            <a:endParaRPr lang="en-US" sz="16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C7E3E-169A-1EBE-35B3-434DFFAF54DC}"/>
              </a:ext>
            </a:extLst>
          </p:cNvPr>
          <p:cNvSpPr txBox="1"/>
          <p:nvPr/>
        </p:nvSpPr>
        <p:spPr>
          <a:xfrm>
            <a:off x="624421" y="4316180"/>
            <a:ext cx="2341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Q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uestion </a:t>
            </a:r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nswering</a:t>
            </a:r>
            <a:endParaRPr lang="en-US" sz="16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BFF3F6-8D62-6778-89E1-92648DE25B03}"/>
              </a:ext>
            </a:extLst>
          </p:cNvPr>
          <p:cNvSpPr txBox="1"/>
          <p:nvPr/>
        </p:nvSpPr>
        <p:spPr>
          <a:xfrm>
            <a:off x="4641321" y="4306973"/>
            <a:ext cx="1899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T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ext </a:t>
            </a:r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G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eneration</a:t>
            </a:r>
            <a:endParaRPr lang="en-US" sz="1600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3D55B-2C16-4AA3-9E19-F25328C604C7}"/>
              </a:ext>
            </a:extLst>
          </p:cNvPr>
          <p:cNvSpPr txBox="1"/>
          <p:nvPr/>
        </p:nvSpPr>
        <p:spPr>
          <a:xfrm>
            <a:off x="8286432" y="4316180"/>
            <a:ext cx="2341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T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ext </a:t>
            </a:r>
            <a:r>
              <a:rPr lang="en-US" sz="1600" b="1" i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</a:t>
            </a:r>
            <a:r>
              <a:rPr lang="en-US" sz="1600" b="1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ummarization</a:t>
            </a:r>
            <a:endParaRPr lang="en-US" sz="1600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47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3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3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  <p:bldP spid="17" grpId="0"/>
      <p:bldP spid="19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9992-73EF-FDB8-F34B-83CC27B2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will we learn?</a:t>
            </a:r>
          </a:p>
        </p:txBody>
      </p:sp>
      <p:pic>
        <p:nvPicPr>
          <p:cNvPr id="7" name="Picture 2" descr="GIF Collection #2 on Behance">
            <a:extLst>
              <a:ext uri="{FF2B5EF4-FFF2-40B4-BE49-F238E27FC236}">
                <a16:creationId xmlns:a16="http://schemas.microsoft.com/office/drawing/2014/main" id="{5444D604-5E84-45C1-9E83-10105E92F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8" t="29439" r="30633" b="29875"/>
          <a:stretch/>
        </p:blipFill>
        <p:spPr bwMode="auto">
          <a:xfrm>
            <a:off x="7111573" y="2405166"/>
            <a:ext cx="461629" cy="46712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D3EA5A4-FF84-1FCA-5296-7DFFEA28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6547" y="1366585"/>
            <a:ext cx="10227768" cy="1817679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How Transformers Work 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 To Unravel The Complexities Of Their Internal Structure.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Exploring The Different Transformer Architectures.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How To Leverage Pre-trained Transformers For A Multitude Of Tasks.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Fine-tuning A Transformer For Your Specific Needs.</a:t>
            </a:r>
          </a:p>
        </p:txBody>
      </p:sp>
      <p:pic>
        <p:nvPicPr>
          <p:cNvPr id="8" name="Picture 4" descr="A Deep Dive Into Transformers Library - Analytics Vidhya">
            <a:extLst>
              <a:ext uri="{FF2B5EF4-FFF2-40B4-BE49-F238E27FC236}">
                <a16:creationId xmlns:a16="http://schemas.microsoft.com/office/drawing/2014/main" id="{8DB14EC2-9950-C754-F4F2-AD2D0671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75" y="1955850"/>
            <a:ext cx="639148" cy="6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7233A6-BAEB-2E85-5F8B-7A8DA778B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05" y="4044449"/>
            <a:ext cx="9982831" cy="2066381"/>
          </a:xfrm>
          <a:prstGeom prst="rect">
            <a:avLst/>
          </a:prstGeom>
          <a:solidFill>
            <a:srgbClr val="FFFFFF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400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EFF4-AD41-5618-8788-BD46E2D7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will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1B4E-2FFB-897B-9AB4-013557513A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How Transformers Work 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 To Unravel The Complexities Of Their Internal Structure.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Exploring The Different Transformer Architectures.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How To Leverage Pre-trained Transformers For A Multitude Of Tasks.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Fine-tuning A Transformer For Your Specific Needs.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How To Train Your Own GPT Model.</a:t>
            </a:r>
          </a:p>
          <a:p>
            <a:endParaRPr lang="en-US" dirty="0"/>
          </a:p>
        </p:txBody>
      </p:sp>
      <p:pic>
        <p:nvPicPr>
          <p:cNvPr id="59" name="Picture 58" descr="A logo of a brain&#10;&#10;Description automatically generated">
            <a:extLst>
              <a:ext uri="{FF2B5EF4-FFF2-40B4-BE49-F238E27FC236}">
                <a16:creationId xmlns:a16="http://schemas.microsoft.com/office/drawing/2014/main" id="{F85AE0D6-7560-566C-1F64-2BA330CC7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39" y="3622144"/>
            <a:ext cx="2178791" cy="21787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GIF Collection #2 on Behance">
            <a:extLst>
              <a:ext uri="{FF2B5EF4-FFF2-40B4-BE49-F238E27FC236}">
                <a16:creationId xmlns:a16="http://schemas.microsoft.com/office/drawing/2014/main" id="{072B4E87-9072-F2C3-9658-5386ABD66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8" t="29439" r="30633" b="29875"/>
          <a:stretch/>
        </p:blipFill>
        <p:spPr bwMode="auto">
          <a:xfrm>
            <a:off x="6928098" y="2373968"/>
            <a:ext cx="447596" cy="45292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Deep Dive Into Transformers Library - Analytics Vidhya">
            <a:extLst>
              <a:ext uri="{FF2B5EF4-FFF2-40B4-BE49-F238E27FC236}">
                <a16:creationId xmlns:a16="http://schemas.microsoft.com/office/drawing/2014/main" id="{17A90499-3AE2-1646-FC0D-4804F8CA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75" y="1955850"/>
            <a:ext cx="639148" cy="6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61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EFF4-AD41-5618-8788-BD46E2D7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will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1B4E-2FFB-897B-9AB4-013557513A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How Transformers Work 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 To Unravel The Complexities Of Their Internal Structure.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Exploring The Different Transformer Architectures.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How To Leverage Pre-trained Transformers For A Multitude Of Tasks.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Fine-tuning A Transformer For Your Specific Needs.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To Train Your Own GPT Model.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How To Build And Train Your Own Transformer Model From Scratch.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AF4B6F-F202-E65C-E6DA-C5FC66F83CA2}"/>
              </a:ext>
            </a:extLst>
          </p:cNvPr>
          <p:cNvGrpSpPr/>
          <p:nvPr/>
        </p:nvGrpSpPr>
        <p:grpSpPr>
          <a:xfrm>
            <a:off x="384958" y="3597106"/>
            <a:ext cx="10709206" cy="3091032"/>
            <a:chOff x="-217805" y="2924755"/>
            <a:chExt cx="12458107" cy="388602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68BE24B-4293-A9C6-8BAE-4DFDDDB5F01C}"/>
                </a:ext>
              </a:extLst>
            </p:cNvPr>
            <p:cNvSpPr/>
            <p:nvPr/>
          </p:nvSpPr>
          <p:spPr>
            <a:xfrm>
              <a:off x="1096740" y="2924755"/>
              <a:ext cx="159026" cy="10999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50E8C25-A138-1FDE-2DB9-ACEAB816557F}"/>
                </a:ext>
              </a:extLst>
            </p:cNvPr>
            <p:cNvSpPr/>
            <p:nvPr/>
          </p:nvSpPr>
          <p:spPr>
            <a:xfrm>
              <a:off x="1177460" y="3240478"/>
              <a:ext cx="159026" cy="10999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EAB2AF1-3DA9-91F8-D33E-D913C08A8E0B}"/>
                </a:ext>
              </a:extLst>
            </p:cNvPr>
            <p:cNvSpPr/>
            <p:nvPr/>
          </p:nvSpPr>
          <p:spPr>
            <a:xfrm>
              <a:off x="1247672" y="3589357"/>
              <a:ext cx="159026" cy="10999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FFDFB7-0FB1-1823-1839-D1D7FD77D22B}"/>
                </a:ext>
              </a:extLst>
            </p:cNvPr>
            <p:cNvSpPr txBox="1"/>
            <p:nvPr/>
          </p:nvSpPr>
          <p:spPr>
            <a:xfrm>
              <a:off x="-183667" y="3103578"/>
              <a:ext cx="14295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Transformers</a:t>
              </a:r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AC9959-54BC-A6B6-4359-045B45736F20}"/>
                </a:ext>
              </a:extLst>
            </p:cNvPr>
            <p:cNvSpPr txBox="1"/>
            <p:nvPr/>
          </p:nvSpPr>
          <p:spPr>
            <a:xfrm>
              <a:off x="211842" y="4899121"/>
              <a:ext cx="20878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Token Embeddings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BF0869-047E-05A1-5538-E3699E007D26}"/>
                </a:ext>
              </a:extLst>
            </p:cNvPr>
            <p:cNvSpPr txBox="1"/>
            <p:nvPr/>
          </p:nvSpPr>
          <p:spPr>
            <a:xfrm>
              <a:off x="-201456" y="3569056"/>
              <a:ext cx="14295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are</a:t>
              </a:r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383FF8-62F2-4F8F-B8FB-09C0F880737D}"/>
                </a:ext>
              </a:extLst>
            </p:cNvPr>
            <p:cNvSpPr txBox="1"/>
            <p:nvPr/>
          </p:nvSpPr>
          <p:spPr>
            <a:xfrm>
              <a:off x="-217805" y="4024685"/>
              <a:ext cx="14295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great</a:t>
              </a:r>
              <a:endParaRPr lang="en-US" sz="140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B143837-8590-DC67-D49C-1E430E547313}"/>
                </a:ext>
              </a:extLst>
            </p:cNvPr>
            <p:cNvSpPr/>
            <p:nvPr/>
          </p:nvSpPr>
          <p:spPr>
            <a:xfrm>
              <a:off x="2254625" y="2926627"/>
              <a:ext cx="159026" cy="10999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FDC7D21-9544-02BD-8EE3-F5A1575D3B95}"/>
                </a:ext>
              </a:extLst>
            </p:cNvPr>
            <p:cNvSpPr/>
            <p:nvPr/>
          </p:nvSpPr>
          <p:spPr>
            <a:xfrm>
              <a:off x="2335345" y="3242350"/>
              <a:ext cx="159026" cy="10999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B8BEDB2-C684-FB3E-E944-69E83C9B771C}"/>
                </a:ext>
              </a:extLst>
            </p:cNvPr>
            <p:cNvSpPr/>
            <p:nvPr/>
          </p:nvSpPr>
          <p:spPr>
            <a:xfrm>
              <a:off x="2405557" y="3591229"/>
              <a:ext cx="159026" cy="10999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58A3FE-4A4B-3786-809C-7707FEC7F6D2}"/>
                </a:ext>
              </a:extLst>
            </p:cNvPr>
            <p:cNvSpPr txBox="1"/>
            <p:nvPr/>
          </p:nvSpPr>
          <p:spPr>
            <a:xfrm>
              <a:off x="1483331" y="4911194"/>
              <a:ext cx="20878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Positional Encoding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DF2461-D0B1-6909-E172-AFE4CB9584A3}"/>
                </a:ext>
              </a:extLst>
            </p:cNvPr>
            <p:cNvSpPr txBox="1"/>
            <p:nvPr/>
          </p:nvSpPr>
          <p:spPr>
            <a:xfrm>
              <a:off x="1623748" y="3735211"/>
              <a:ext cx="437359" cy="605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+</a:t>
              </a:r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B0E0061-1AA0-E971-4B6B-60F5497F0291}"/>
                </a:ext>
              </a:extLst>
            </p:cNvPr>
            <p:cNvSpPr/>
            <p:nvPr/>
          </p:nvSpPr>
          <p:spPr>
            <a:xfrm>
              <a:off x="3204895" y="3468076"/>
              <a:ext cx="429733" cy="1190105"/>
            </a:xfrm>
            <a:prstGeom prst="cub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37B45A89-7A84-0A45-0AFB-0A108ACE4368}"/>
                </a:ext>
              </a:extLst>
            </p:cNvPr>
            <p:cNvSpPr/>
            <p:nvPr/>
          </p:nvSpPr>
          <p:spPr>
            <a:xfrm>
              <a:off x="4310416" y="3434505"/>
              <a:ext cx="429733" cy="1190105"/>
            </a:xfrm>
            <a:prstGeom prst="cub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62079F-55F5-937F-DCE3-23CA00C8C814}"/>
                </a:ext>
              </a:extLst>
            </p:cNvPr>
            <p:cNvSpPr txBox="1"/>
            <p:nvPr/>
          </p:nvSpPr>
          <p:spPr>
            <a:xfrm>
              <a:off x="3257743" y="3821893"/>
              <a:ext cx="14295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565D64-165B-FB8B-7B84-BDD98DACDFF4}"/>
                </a:ext>
              </a:extLst>
            </p:cNvPr>
            <p:cNvSpPr txBox="1"/>
            <p:nvPr/>
          </p:nvSpPr>
          <p:spPr>
            <a:xfrm>
              <a:off x="2927798" y="4809009"/>
              <a:ext cx="20878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Encoding stack 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D97B9B9-42B2-3F8C-76F7-B0200359526F}"/>
                </a:ext>
              </a:extLst>
            </p:cNvPr>
            <p:cNvCxnSpPr/>
            <p:nvPr/>
          </p:nvCxnSpPr>
          <p:spPr>
            <a:xfrm>
              <a:off x="2735437" y="4060612"/>
              <a:ext cx="4776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3606C584-8FB8-D8D9-CF33-8C02671FA4D5}"/>
                </a:ext>
              </a:extLst>
            </p:cNvPr>
            <p:cNvSpPr/>
            <p:nvPr/>
          </p:nvSpPr>
          <p:spPr>
            <a:xfrm>
              <a:off x="5925875" y="5125232"/>
              <a:ext cx="429733" cy="119010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7AFB0BD8-3129-98E4-577F-C58AA1EC6A24}"/>
                </a:ext>
              </a:extLst>
            </p:cNvPr>
            <p:cNvSpPr/>
            <p:nvPr/>
          </p:nvSpPr>
          <p:spPr>
            <a:xfrm>
              <a:off x="7031396" y="5091661"/>
              <a:ext cx="429733" cy="119010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66BF48-AE17-BF56-94EE-52D497CE7ABC}"/>
                </a:ext>
              </a:extLst>
            </p:cNvPr>
            <p:cNvSpPr txBox="1"/>
            <p:nvPr/>
          </p:nvSpPr>
          <p:spPr>
            <a:xfrm>
              <a:off x="5978723" y="5479049"/>
              <a:ext cx="14295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…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BA14DC-A98F-E32B-A48B-604A26806CBB}"/>
                </a:ext>
              </a:extLst>
            </p:cNvPr>
            <p:cNvSpPr txBox="1"/>
            <p:nvPr/>
          </p:nvSpPr>
          <p:spPr>
            <a:xfrm>
              <a:off x="5566382" y="6486887"/>
              <a:ext cx="20878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Decoder stack 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7384041-63FB-7B38-0B99-68C0226A5591}"/>
                </a:ext>
              </a:extLst>
            </p:cNvPr>
            <p:cNvSpPr/>
            <p:nvPr/>
          </p:nvSpPr>
          <p:spPr>
            <a:xfrm>
              <a:off x="5315613" y="3015525"/>
              <a:ext cx="159026" cy="10999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8DE6883-568B-EDE2-28C8-AA274549EC27}"/>
                </a:ext>
              </a:extLst>
            </p:cNvPr>
            <p:cNvSpPr/>
            <p:nvPr/>
          </p:nvSpPr>
          <p:spPr>
            <a:xfrm>
              <a:off x="5396333" y="3331248"/>
              <a:ext cx="159026" cy="10999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D8C2584-65BB-2047-A6FF-8156CF6412D2}"/>
                </a:ext>
              </a:extLst>
            </p:cNvPr>
            <p:cNvSpPr/>
            <p:nvPr/>
          </p:nvSpPr>
          <p:spPr>
            <a:xfrm>
              <a:off x="5466545" y="3680127"/>
              <a:ext cx="159026" cy="10999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3EC2AF-8D75-D564-6E2A-8932E2104D5B}"/>
                </a:ext>
              </a:extLst>
            </p:cNvPr>
            <p:cNvSpPr txBox="1"/>
            <p:nvPr/>
          </p:nvSpPr>
          <p:spPr>
            <a:xfrm>
              <a:off x="4477174" y="4907823"/>
              <a:ext cx="20878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Hidden state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9447413-834F-4766-FAF5-79818E1F4D25}"/>
                </a:ext>
              </a:extLst>
            </p:cNvPr>
            <p:cNvCxnSpPr/>
            <p:nvPr/>
          </p:nvCxnSpPr>
          <p:spPr>
            <a:xfrm>
              <a:off x="4766653" y="4031044"/>
              <a:ext cx="4776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E39E314-FE8C-EE47-6C17-2D97B5C1903E}"/>
                </a:ext>
              </a:extLst>
            </p:cNvPr>
            <p:cNvSpPr/>
            <p:nvPr/>
          </p:nvSpPr>
          <p:spPr>
            <a:xfrm>
              <a:off x="6249057" y="3723351"/>
              <a:ext cx="845984" cy="37923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K,V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18D5751-7D19-8A1E-CDE7-C8E2C7F7B2D6}"/>
                </a:ext>
              </a:extLst>
            </p:cNvPr>
            <p:cNvCxnSpPr/>
            <p:nvPr/>
          </p:nvCxnSpPr>
          <p:spPr>
            <a:xfrm>
              <a:off x="5717754" y="3941583"/>
              <a:ext cx="4776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BD1C45C-2DA4-28A5-9511-0A94A27537A6}"/>
                </a:ext>
              </a:extLst>
            </p:cNvPr>
            <p:cNvCxnSpPr>
              <a:cxnSpLocks/>
            </p:cNvCxnSpPr>
            <p:nvPr/>
          </p:nvCxnSpPr>
          <p:spPr>
            <a:xfrm>
              <a:off x="6767136" y="4233972"/>
              <a:ext cx="0" cy="4800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2040461-4E39-5A66-21D3-48A92A3B45B7}"/>
                </a:ext>
              </a:extLst>
            </p:cNvPr>
            <p:cNvSpPr/>
            <p:nvPr/>
          </p:nvSpPr>
          <p:spPr>
            <a:xfrm>
              <a:off x="7966581" y="4688723"/>
              <a:ext cx="159026" cy="10999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7317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2554107-5FD0-9603-D165-94742DF9A2DD}"/>
                </a:ext>
              </a:extLst>
            </p:cNvPr>
            <p:cNvSpPr/>
            <p:nvPr/>
          </p:nvSpPr>
          <p:spPr>
            <a:xfrm>
              <a:off x="8047301" y="5004446"/>
              <a:ext cx="159026" cy="10999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7317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E5279C9-C9CA-55B4-D7A5-730D9EFFFE5F}"/>
                </a:ext>
              </a:extLst>
            </p:cNvPr>
            <p:cNvSpPr/>
            <p:nvPr/>
          </p:nvSpPr>
          <p:spPr>
            <a:xfrm>
              <a:off x="8117513" y="5353325"/>
              <a:ext cx="159026" cy="10999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7317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5C6EE-8266-F371-FFE1-C16B929451C7}"/>
                </a:ext>
              </a:extLst>
            </p:cNvPr>
            <p:cNvSpPr txBox="1"/>
            <p:nvPr/>
          </p:nvSpPr>
          <p:spPr>
            <a:xfrm>
              <a:off x="7073589" y="6486292"/>
              <a:ext cx="20878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Hidden state 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5E1BA85-05BA-42C0-2142-D0B5FE423731}"/>
                </a:ext>
              </a:extLst>
            </p:cNvPr>
            <p:cNvCxnSpPr>
              <a:cxnSpLocks/>
            </p:cNvCxnSpPr>
            <p:nvPr/>
          </p:nvCxnSpPr>
          <p:spPr>
            <a:xfrm>
              <a:off x="7531341" y="5778605"/>
              <a:ext cx="3088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7A0EBC-1DF4-BA13-149D-6EFB3D15B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21" t="67131" r="20541" b="16971"/>
            <a:stretch/>
          </p:blipFill>
          <p:spPr>
            <a:xfrm>
              <a:off x="8710746" y="5142959"/>
              <a:ext cx="934113" cy="113880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2179F31-28ED-F85D-473D-236655CBB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83" t="69789" r="11471" b="18885"/>
            <a:stretch/>
          </p:blipFill>
          <p:spPr>
            <a:xfrm>
              <a:off x="10046060" y="5268883"/>
              <a:ext cx="997258" cy="9916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0D9301F-629C-2A74-1F3B-BB5D380DE719}"/>
                </a:ext>
              </a:extLst>
            </p:cNvPr>
            <p:cNvCxnSpPr>
              <a:cxnSpLocks/>
            </p:cNvCxnSpPr>
            <p:nvPr/>
          </p:nvCxnSpPr>
          <p:spPr>
            <a:xfrm>
              <a:off x="8454189" y="5771436"/>
              <a:ext cx="3088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2E4424-A4DA-0580-A9A5-1A348D7882D4}"/>
                </a:ext>
              </a:extLst>
            </p:cNvPr>
            <p:cNvCxnSpPr>
              <a:cxnSpLocks/>
            </p:cNvCxnSpPr>
            <p:nvPr/>
          </p:nvCxnSpPr>
          <p:spPr>
            <a:xfrm>
              <a:off x="9631607" y="5693780"/>
              <a:ext cx="3088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6FB9094-CD72-C201-82AF-0D0D5149D10C}"/>
                </a:ext>
              </a:extLst>
            </p:cNvPr>
            <p:cNvCxnSpPr>
              <a:cxnSpLocks/>
            </p:cNvCxnSpPr>
            <p:nvPr/>
          </p:nvCxnSpPr>
          <p:spPr>
            <a:xfrm>
              <a:off x="10967218" y="5726687"/>
              <a:ext cx="3088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7DCBC55-9C80-FDEB-6907-F3E705783D98}"/>
                </a:ext>
              </a:extLst>
            </p:cNvPr>
            <p:cNvSpPr/>
            <p:nvPr/>
          </p:nvSpPr>
          <p:spPr>
            <a:xfrm>
              <a:off x="4803806" y="4998868"/>
              <a:ext cx="159026" cy="10999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7317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2584D5D-D8DA-6D6A-311B-1FFCC3567CC7}"/>
                </a:ext>
              </a:extLst>
            </p:cNvPr>
            <p:cNvSpPr/>
            <p:nvPr/>
          </p:nvSpPr>
          <p:spPr>
            <a:xfrm>
              <a:off x="4884526" y="5314591"/>
              <a:ext cx="159026" cy="10999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7317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4B53502-E52B-CF0B-8F2D-9BFD278E056B}"/>
                </a:ext>
              </a:extLst>
            </p:cNvPr>
            <p:cNvSpPr/>
            <p:nvPr/>
          </p:nvSpPr>
          <p:spPr>
            <a:xfrm>
              <a:off x="3354402" y="5009409"/>
              <a:ext cx="159026" cy="10999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7317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AE43E3F-4F37-749A-2FAC-0E240BF2CCE7}"/>
                </a:ext>
              </a:extLst>
            </p:cNvPr>
            <p:cNvSpPr/>
            <p:nvPr/>
          </p:nvSpPr>
          <p:spPr>
            <a:xfrm>
              <a:off x="3435122" y="5325132"/>
              <a:ext cx="159026" cy="10999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7317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50B252-10E6-C9C6-17A2-9894031E1CB8}"/>
                </a:ext>
              </a:extLst>
            </p:cNvPr>
            <p:cNvSpPr txBox="1"/>
            <p:nvPr/>
          </p:nvSpPr>
          <p:spPr>
            <a:xfrm>
              <a:off x="2378406" y="6509095"/>
              <a:ext cx="20878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Token Embeddings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15850D-6452-DD5C-0819-CF81D415A349}"/>
                </a:ext>
              </a:extLst>
            </p:cNvPr>
            <p:cNvSpPr txBox="1"/>
            <p:nvPr/>
          </p:nvSpPr>
          <p:spPr>
            <a:xfrm>
              <a:off x="3890876" y="6508340"/>
              <a:ext cx="20878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Positional Encoding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4C23657-8F13-8106-98A9-FE909EF1084A}"/>
                </a:ext>
              </a:extLst>
            </p:cNvPr>
            <p:cNvSpPr txBox="1"/>
            <p:nvPr/>
          </p:nvSpPr>
          <p:spPr>
            <a:xfrm>
              <a:off x="3884347" y="5531001"/>
              <a:ext cx="437359" cy="605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+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832A0D0-C4B3-2CEF-8D93-BF0F9217261E}"/>
                </a:ext>
              </a:extLst>
            </p:cNvPr>
            <p:cNvCxnSpPr/>
            <p:nvPr/>
          </p:nvCxnSpPr>
          <p:spPr>
            <a:xfrm>
              <a:off x="5245298" y="5816062"/>
              <a:ext cx="4776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F62F31-84BE-EB6F-A5E2-67E626C57816}"/>
                </a:ext>
              </a:extLst>
            </p:cNvPr>
            <p:cNvSpPr txBox="1"/>
            <p:nvPr/>
          </p:nvSpPr>
          <p:spPr>
            <a:xfrm>
              <a:off x="1678334" y="5442166"/>
              <a:ext cx="14295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Transformers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41BC53-0170-4A29-7D01-8BC8330A1379}"/>
                </a:ext>
              </a:extLst>
            </p:cNvPr>
            <p:cNvSpPr txBox="1"/>
            <p:nvPr/>
          </p:nvSpPr>
          <p:spPr>
            <a:xfrm>
              <a:off x="1662176" y="5801562"/>
              <a:ext cx="14295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est</a:t>
              </a:r>
              <a:endParaRPr lang="en-US" sz="10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2EB952-8313-1DEF-BB98-E0DEE980D79D}"/>
                </a:ext>
              </a:extLst>
            </p:cNvPr>
            <p:cNvSpPr txBox="1"/>
            <p:nvPr/>
          </p:nvSpPr>
          <p:spPr>
            <a:xfrm>
              <a:off x="11284277" y="5539891"/>
              <a:ext cx="9560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super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D8FAF87-1DC6-7CAC-52D7-3BC8AD5B9482}"/>
                </a:ext>
              </a:extLst>
            </p:cNvPr>
            <p:cNvSpPr txBox="1"/>
            <p:nvPr/>
          </p:nvSpPr>
          <p:spPr>
            <a:xfrm>
              <a:off x="8545795" y="6293309"/>
              <a:ext cx="13419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Classification </a:t>
              </a:r>
            </a:p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905B33-6294-A389-59AF-BE4B921469B7}"/>
                </a:ext>
              </a:extLst>
            </p:cNvPr>
            <p:cNvSpPr txBox="1"/>
            <p:nvPr/>
          </p:nvSpPr>
          <p:spPr>
            <a:xfrm>
              <a:off x="9416134" y="6386757"/>
              <a:ext cx="20878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Token Prediction</a:t>
              </a:r>
            </a:p>
          </p:txBody>
        </p:sp>
        <p:sp>
          <p:nvSpPr>
            <p:cNvPr id="57" name="TextBox 2">
              <a:extLst>
                <a:ext uri="{FF2B5EF4-FFF2-40B4-BE49-F238E27FC236}">
                  <a16:creationId xmlns:a16="http://schemas.microsoft.com/office/drawing/2014/main" id="{B21AD635-C04C-7A86-FBB5-A5D83B0CC45E}"/>
                </a:ext>
              </a:extLst>
            </p:cNvPr>
            <p:cNvSpPr txBox="1"/>
            <p:nvPr/>
          </p:nvSpPr>
          <p:spPr>
            <a:xfrm>
              <a:off x="13269" y="6233694"/>
              <a:ext cx="1659948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</a:rPr>
                <a:t>Figure adapted from Tunstall, von Werra, &amp; Wolf, 2022, p. 58</a:t>
              </a:r>
            </a:p>
          </p:txBody>
        </p:sp>
      </p:grpSp>
      <p:pic>
        <p:nvPicPr>
          <p:cNvPr id="58" name="Picture 57" descr="A logo of a brain&#10;&#10;Description automatically generated">
            <a:extLst>
              <a:ext uri="{FF2B5EF4-FFF2-40B4-BE49-F238E27FC236}">
                <a16:creationId xmlns:a16="http://schemas.microsoft.com/office/drawing/2014/main" id="{09E9574E-C158-28AD-72D6-965033944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55" y="2731119"/>
            <a:ext cx="447596" cy="447596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9" name="Picture 2" descr="GIF Collection #2 on Behance">
            <a:extLst>
              <a:ext uri="{FF2B5EF4-FFF2-40B4-BE49-F238E27FC236}">
                <a16:creationId xmlns:a16="http://schemas.microsoft.com/office/drawing/2014/main" id="{F867FFC9-5CAF-26C5-6FF4-AE2A18ADF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8" t="29439" r="30633" b="29875"/>
          <a:stretch/>
        </p:blipFill>
        <p:spPr bwMode="auto">
          <a:xfrm>
            <a:off x="6928098" y="2373968"/>
            <a:ext cx="447596" cy="45292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A Deep Dive Into Transformers Library - Analytics Vidhya">
            <a:extLst>
              <a:ext uri="{FF2B5EF4-FFF2-40B4-BE49-F238E27FC236}">
                <a16:creationId xmlns:a16="http://schemas.microsoft.com/office/drawing/2014/main" id="{E9C75D8B-CE46-CABA-5FCA-7D041965E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75" y="1955850"/>
            <a:ext cx="639148" cy="6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314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EFF4-AD41-5618-8788-BD46E2D7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will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1B4E-2FFB-897B-9AB4-013557513A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How Transformers Work 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 To Unravel The Complexities Of Their Internal Structure.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Exploring The Different Transformer Architectures.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How To Leverage Pre-trained Transformers For A Multitude Of Tasks.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Fine-tuning A Transformer For Your Specific Needs.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To Train Your Own GPT Model.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How To Build And Train Your Own Transformer Model From Scratch.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Transformer Models Optimization.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8" name="Picture 57" descr="What is Latency and how does it affect organizations' Internet? - رسپینا">
            <a:extLst>
              <a:ext uri="{FF2B5EF4-FFF2-40B4-BE49-F238E27FC236}">
                <a16:creationId xmlns:a16="http://schemas.microsoft.com/office/drawing/2014/main" id="{CB346AD7-7CD3-D398-505F-09AF255B6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" t="5658" r="4257" b="19139"/>
          <a:stretch/>
        </p:blipFill>
        <p:spPr bwMode="auto">
          <a:xfrm>
            <a:off x="6152517" y="4398715"/>
            <a:ext cx="3647624" cy="14960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8A5A8-5B46-D23F-5308-707946EB5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034" y="3020013"/>
            <a:ext cx="600314" cy="632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AF7E69-B424-0A27-92F2-144DE05D02E1}"/>
              </a:ext>
            </a:extLst>
          </p:cNvPr>
          <p:cNvSpPr txBox="1"/>
          <p:nvPr/>
        </p:nvSpPr>
        <p:spPr>
          <a:xfrm>
            <a:off x="8828846" y="2989045"/>
            <a:ext cx="1482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95000"/>
                  </a:schemeClr>
                </a:solidFill>
              </a:rPr>
              <a:t>Transformers</a:t>
            </a:r>
          </a:p>
        </p:txBody>
      </p:sp>
      <p:pic>
        <p:nvPicPr>
          <p:cNvPr id="6" name="Picture 5" descr="A logo of a brain&#10;&#10;Description automatically generated">
            <a:extLst>
              <a:ext uri="{FF2B5EF4-FFF2-40B4-BE49-F238E27FC236}">
                <a16:creationId xmlns:a16="http://schemas.microsoft.com/office/drawing/2014/main" id="{DE125D20-C745-03E0-5C19-CEE2CD6D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55" y="2731119"/>
            <a:ext cx="447596" cy="447596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2" descr="GIF Collection #2 on Behance">
            <a:extLst>
              <a:ext uri="{FF2B5EF4-FFF2-40B4-BE49-F238E27FC236}">
                <a16:creationId xmlns:a16="http://schemas.microsoft.com/office/drawing/2014/main" id="{4D56DD42-2F60-B8E1-5461-1B55AA4EF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8" t="29439" r="30633" b="29875"/>
          <a:stretch/>
        </p:blipFill>
        <p:spPr bwMode="auto">
          <a:xfrm>
            <a:off x="6928098" y="2373968"/>
            <a:ext cx="447596" cy="45292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43E8BD-E81A-778E-2C5C-500DF63CFD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0741" y="4182253"/>
            <a:ext cx="2317072" cy="2317072"/>
          </a:xfrm>
          <a:prstGeom prst="ellipse">
            <a:avLst/>
          </a:prstGeom>
          <a:ln w="63500" cap="rnd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4" descr="A Deep Dive Into Transformers Library - Analytics Vidhya">
            <a:extLst>
              <a:ext uri="{FF2B5EF4-FFF2-40B4-BE49-F238E27FC236}">
                <a16:creationId xmlns:a16="http://schemas.microsoft.com/office/drawing/2014/main" id="{EC68936A-CA53-2C23-8B0D-AEC0283C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75" y="1955850"/>
            <a:ext cx="639148" cy="6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35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EFF4-AD41-5618-8788-BD46E2D7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will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1B4E-2FFB-897B-9AB4-013557513A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How Transformers Work 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 To Unravel The Complexities Of Their Internal Structure.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Exploring The Different Transformer Architectures.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How To Leverage Pre-trained Transformers For A Multitude Of Tasks.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Fine-tuning A Transformer For Your Specific Needs.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To Train Your Own GPT Model.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How To Build And Train Your Own Transformer Model From Scratch.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Transformer Models Optimization.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62" name="Picture 6" descr="Neural Network Quantization: What Is It and How Does It Relate to TinyML? -  Technical Articles">
            <a:extLst>
              <a:ext uri="{FF2B5EF4-FFF2-40B4-BE49-F238E27FC236}">
                <a16:creationId xmlns:a16="http://schemas.microsoft.com/office/drawing/2014/main" id="{1B14EBAE-51F8-CA88-A7CC-B64B0D20E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" t="24229" r="9026" b="4205"/>
          <a:stretch/>
        </p:blipFill>
        <p:spPr bwMode="auto">
          <a:xfrm>
            <a:off x="856768" y="4695224"/>
            <a:ext cx="1683664" cy="140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CEDFCA2-C98E-19C7-FE01-A76A721F6366}"/>
              </a:ext>
            </a:extLst>
          </p:cNvPr>
          <p:cNvSpPr txBox="1"/>
          <p:nvPr/>
        </p:nvSpPr>
        <p:spPr>
          <a:xfrm>
            <a:off x="930728" y="4225602"/>
            <a:ext cx="1683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Quantization</a:t>
            </a:r>
            <a:endParaRPr lang="en-US" dirty="0">
              <a:solidFill>
                <a:srgbClr val="002060"/>
              </a:solidFill>
              <a:latin typeface="Daytona" panose="020B0604030500040204" pitchFamily="34" charset="0"/>
            </a:endParaRPr>
          </a:p>
        </p:txBody>
      </p:sp>
      <p:pic>
        <p:nvPicPr>
          <p:cNvPr id="64" name="Picture 8" descr="Knowledge Distillation: Principles, Algorithms, Applications">
            <a:extLst>
              <a:ext uri="{FF2B5EF4-FFF2-40B4-BE49-F238E27FC236}">
                <a16:creationId xmlns:a16="http://schemas.microsoft.com/office/drawing/2014/main" id="{92B16AAC-A56E-5C54-13C4-72A4770AC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624" y="4558355"/>
            <a:ext cx="3900250" cy="161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>
            <a:extLst>
              <a:ext uri="{FF2B5EF4-FFF2-40B4-BE49-F238E27FC236}">
                <a16:creationId xmlns:a16="http://schemas.microsoft.com/office/drawing/2014/main" id="{8EA4FA6A-3B19-EDE2-B1F0-AC20D0E6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034" y="4379491"/>
            <a:ext cx="2250120" cy="184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FCF20EF-F1C8-2377-4517-CA17CB76FA1B}"/>
              </a:ext>
            </a:extLst>
          </p:cNvPr>
          <p:cNvSpPr txBox="1"/>
          <p:nvPr/>
        </p:nvSpPr>
        <p:spPr>
          <a:xfrm>
            <a:off x="4554706" y="4225602"/>
            <a:ext cx="297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Knowledge Distillation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FFC6C09-2209-F6A2-7813-EF2949629709}"/>
              </a:ext>
            </a:extLst>
          </p:cNvPr>
          <p:cNvSpPr txBox="1"/>
          <p:nvPr/>
        </p:nvSpPr>
        <p:spPr>
          <a:xfrm>
            <a:off x="9155057" y="4225603"/>
            <a:ext cx="1683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Daytona" panose="020B0604030500040204" pitchFamily="34" charset="0"/>
              </a:rPr>
              <a:t>ONNX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8A5A8-5B46-D23F-5308-707946EB5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9034" y="3020013"/>
            <a:ext cx="600314" cy="632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AF7E69-B424-0A27-92F2-144DE05D02E1}"/>
              </a:ext>
            </a:extLst>
          </p:cNvPr>
          <p:cNvSpPr txBox="1"/>
          <p:nvPr/>
        </p:nvSpPr>
        <p:spPr>
          <a:xfrm>
            <a:off x="8828846" y="2989045"/>
            <a:ext cx="1482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95000"/>
                  </a:schemeClr>
                </a:solidFill>
              </a:rPr>
              <a:t>Transformers</a:t>
            </a:r>
          </a:p>
        </p:txBody>
      </p:sp>
      <p:pic>
        <p:nvPicPr>
          <p:cNvPr id="6" name="Picture 5" descr="A logo of a brain&#10;&#10;Description automatically generated">
            <a:extLst>
              <a:ext uri="{FF2B5EF4-FFF2-40B4-BE49-F238E27FC236}">
                <a16:creationId xmlns:a16="http://schemas.microsoft.com/office/drawing/2014/main" id="{DE125D20-C745-03E0-5C19-CEE2CD6D8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55" y="2731119"/>
            <a:ext cx="447596" cy="447596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2" descr="GIF Collection #2 on Behance">
            <a:extLst>
              <a:ext uri="{FF2B5EF4-FFF2-40B4-BE49-F238E27FC236}">
                <a16:creationId xmlns:a16="http://schemas.microsoft.com/office/drawing/2014/main" id="{4D56DD42-2F60-B8E1-5461-1B55AA4EF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8" t="29439" r="30633" b="29875"/>
          <a:stretch/>
        </p:blipFill>
        <p:spPr bwMode="auto">
          <a:xfrm>
            <a:off x="6928098" y="2373968"/>
            <a:ext cx="447596" cy="45292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6F465-5C91-E610-80C2-382075DD71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804" y="3514120"/>
            <a:ext cx="447596" cy="447596"/>
          </a:xfrm>
          <a:prstGeom prst="ellipse">
            <a:avLst/>
          </a:prstGeom>
          <a:ln w="63500" cap="rnd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4" descr="A Deep Dive Into Transformers Library - Analytics Vidhya">
            <a:extLst>
              <a:ext uri="{FF2B5EF4-FFF2-40B4-BE49-F238E27FC236}">
                <a16:creationId xmlns:a16="http://schemas.microsoft.com/office/drawing/2014/main" id="{8F90827E-D9B5-27FD-4B38-53BDA53B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75" y="1955850"/>
            <a:ext cx="639148" cy="6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727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9" grpId="0"/>
      <p:bldP spid="7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EFF4-AD41-5618-8788-BD46E2D7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will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1B4E-2FFB-897B-9AB4-013557513A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How Transformers Work 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 To Unravel The Complexities Of Their Internal Structure.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Exploring The Different Transformer Architectures.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How To Leverage Pre-trained Transformers For A Multitude Of Tasks.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Fine-tuning A Transformer For Your Specific Needs.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To Train Your Own GPT Model.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How To Build And Train Your Own Transformer Model From Scratch.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Transformer Models Optimization.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Transformer Models Deployment.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FastAPI">
            <a:extLst>
              <a:ext uri="{FF2B5EF4-FFF2-40B4-BE49-F238E27FC236}">
                <a16:creationId xmlns:a16="http://schemas.microsoft.com/office/drawing/2014/main" id="{F29FC288-2233-800A-3B4A-A8E6798B5A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87" y="4830316"/>
            <a:ext cx="3442369" cy="124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ue whale with a container on it&#10;&#10;Description automatically generated">
            <a:extLst>
              <a:ext uri="{FF2B5EF4-FFF2-40B4-BE49-F238E27FC236}">
                <a16:creationId xmlns:a16="http://schemas.microsoft.com/office/drawing/2014/main" id="{DCC7BDE6-17B4-883F-D3D1-A6A27ACE07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68" y="4653704"/>
            <a:ext cx="3215680" cy="151077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F4C58F-326C-55E4-0187-513FFC91B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034" y="3020013"/>
            <a:ext cx="600314" cy="632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9396FA-1525-7F48-F79D-6941F2CAA526}"/>
              </a:ext>
            </a:extLst>
          </p:cNvPr>
          <p:cNvSpPr txBox="1"/>
          <p:nvPr/>
        </p:nvSpPr>
        <p:spPr>
          <a:xfrm>
            <a:off x="8828846" y="2989045"/>
            <a:ext cx="1482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95000"/>
                  </a:schemeClr>
                </a:solidFill>
              </a:rPr>
              <a:t>Transformers</a:t>
            </a:r>
          </a:p>
        </p:txBody>
      </p:sp>
      <p:pic>
        <p:nvPicPr>
          <p:cNvPr id="10" name="Picture 9" descr="A logo of a brain&#10;&#10;Description automatically generated">
            <a:extLst>
              <a:ext uri="{FF2B5EF4-FFF2-40B4-BE49-F238E27FC236}">
                <a16:creationId xmlns:a16="http://schemas.microsoft.com/office/drawing/2014/main" id="{986458A2-C55D-F3E4-F6CF-3666088C4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55" y="2731119"/>
            <a:ext cx="447596" cy="447596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2" descr="GIF Collection #2 on Behance">
            <a:extLst>
              <a:ext uri="{FF2B5EF4-FFF2-40B4-BE49-F238E27FC236}">
                <a16:creationId xmlns:a16="http://schemas.microsoft.com/office/drawing/2014/main" id="{AEB3586E-0398-5937-4E1D-2BD6FC64D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8" t="29439" r="30633" b="29875"/>
          <a:stretch/>
        </p:blipFill>
        <p:spPr bwMode="auto">
          <a:xfrm>
            <a:off x="6928098" y="2373968"/>
            <a:ext cx="447596" cy="45292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ECAF3A-266B-40E7-6B48-C561CC062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804" y="3514120"/>
            <a:ext cx="447596" cy="447596"/>
          </a:xfrm>
          <a:prstGeom prst="ellipse">
            <a:avLst/>
          </a:prstGeom>
          <a:ln w="63500" cap="rnd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4" descr="A Deep Dive Into Transformers Library - Analytics Vidhya">
            <a:extLst>
              <a:ext uri="{FF2B5EF4-FFF2-40B4-BE49-F238E27FC236}">
                <a16:creationId xmlns:a16="http://schemas.microsoft.com/office/drawing/2014/main" id="{52415A89-63A9-01B4-0E66-C59311D6D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75" y="1955850"/>
            <a:ext cx="639148" cy="6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377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9992-73EF-FDB8-F34B-83CC27B2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sz="2400" dirty="0"/>
              <a:t>Course Reference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BC2936-695B-2C38-99A9-29F157F34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53" y="1731364"/>
            <a:ext cx="2358538" cy="3021339"/>
          </a:xfrm>
          <a:prstGeom prst="rect">
            <a:avLst/>
          </a:prstGeom>
        </p:spPr>
      </p:pic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B3E0D19F-D18E-020F-D1E5-1676219394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57" y="1731364"/>
            <a:ext cx="2358537" cy="3021339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D052ACF2-EAC5-755A-459A-1FB14EF70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74" y="1731364"/>
            <a:ext cx="2358538" cy="3021339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660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20DF6-4F4E-91C5-2E8D-569B87FE4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ugging">
            <a:hlinkClick r:id="" action="ppaction://media"/>
            <a:extLst>
              <a:ext uri="{FF2B5EF4-FFF2-40B4-BE49-F238E27FC236}">
                <a16:creationId xmlns:a16="http://schemas.microsoft.com/office/drawing/2014/main" id="{42C6B189-81BA-EB12-0CAB-60415B7C0A7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4127" y="967589"/>
            <a:ext cx="7108236" cy="3998383"/>
          </a:xfrm>
          <a:prstGeom prst="rect">
            <a:avLst/>
          </a:prstGeom>
        </p:spPr>
      </p:pic>
      <p:grpSp>
        <p:nvGrpSpPr>
          <p:cNvPr id="2" name="Google Shape;2273;p69">
            <a:extLst>
              <a:ext uri="{FF2B5EF4-FFF2-40B4-BE49-F238E27FC236}">
                <a16:creationId xmlns:a16="http://schemas.microsoft.com/office/drawing/2014/main" id="{B99B2D07-4997-6FB7-097B-AE1494B581CD}"/>
              </a:ext>
            </a:extLst>
          </p:cNvPr>
          <p:cNvGrpSpPr/>
          <p:nvPr/>
        </p:nvGrpSpPr>
        <p:grpSpPr>
          <a:xfrm>
            <a:off x="600075" y="676275"/>
            <a:ext cx="7753351" cy="6181725"/>
            <a:chOff x="924308" y="1297817"/>
            <a:chExt cx="3785370" cy="3061832"/>
          </a:xfrm>
        </p:grpSpPr>
        <p:sp>
          <p:nvSpPr>
            <p:cNvPr id="13" name="Google Shape;2274;p69">
              <a:extLst>
                <a:ext uri="{FF2B5EF4-FFF2-40B4-BE49-F238E27FC236}">
                  <a16:creationId xmlns:a16="http://schemas.microsoft.com/office/drawing/2014/main" id="{3B20645D-9DF0-163E-E277-3A29A20948C6}"/>
                </a:ext>
              </a:extLst>
            </p:cNvPr>
            <p:cNvSpPr/>
            <p:nvPr/>
          </p:nvSpPr>
          <p:spPr>
            <a:xfrm>
              <a:off x="2144556" y="3930128"/>
              <a:ext cx="1370447" cy="429521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2275;p69">
              <a:extLst>
                <a:ext uri="{FF2B5EF4-FFF2-40B4-BE49-F238E27FC236}">
                  <a16:creationId xmlns:a16="http://schemas.microsoft.com/office/drawing/2014/main" id="{96670C5F-299A-BA0A-E88E-A9C87B1E0DB5}"/>
                </a:ext>
              </a:extLst>
            </p:cNvPr>
            <p:cNvSpPr/>
            <p:nvPr/>
          </p:nvSpPr>
          <p:spPr>
            <a:xfrm>
              <a:off x="924308" y="3594592"/>
              <a:ext cx="3785370" cy="335550"/>
            </a:xfrm>
            <a:custGeom>
              <a:avLst/>
              <a:gdLst/>
              <a:ahLst/>
              <a:cxnLst/>
              <a:rect l="l" t="t" r="r" b="b"/>
              <a:pathLst>
                <a:path w="260970" h="22753" extrusionOk="0">
                  <a:moveTo>
                    <a:pt x="0" y="14846"/>
                  </a:moveTo>
                  <a:cubicBezTo>
                    <a:pt x="0" y="19169"/>
                    <a:pt x="4039" y="22753"/>
                    <a:pt x="8305" y="22753"/>
                  </a:cubicBezTo>
                  <a:lnTo>
                    <a:pt x="253120" y="22753"/>
                  </a:lnTo>
                  <a:cubicBezTo>
                    <a:pt x="257443" y="22696"/>
                    <a:pt x="260913" y="19169"/>
                    <a:pt x="260970" y="14846"/>
                  </a:cubicBezTo>
                  <a:lnTo>
                    <a:pt x="260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" name="Google Shape;2276;p69">
              <a:extLst>
                <a:ext uri="{FF2B5EF4-FFF2-40B4-BE49-F238E27FC236}">
                  <a16:creationId xmlns:a16="http://schemas.microsoft.com/office/drawing/2014/main" id="{F5A6CC47-F395-6E7D-1C80-D8E44F31A3E1}"/>
                </a:ext>
              </a:extLst>
            </p:cNvPr>
            <p:cNvSpPr/>
            <p:nvPr/>
          </p:nvSpPr>
          <p:spPr>
            <a:xfrm>
              <a:off x="924308" y="1297817"/>
              <a:ext cx="3785370" cy="2296790"/>
            </a:xfrm>
            <a:custGeom>
              <a:avLst/>
              <a:gdLst/>
              <a:ahLst/>
              <a:cxnLst/>
              <a:rect l="l" t="t" r="r" b="b"/>
              <a:pathLst>
                <a:path w="260970" h="155741" extrusionOk="0">
                  <a:moveTo>
                    <a:pt x="249594" y="9954"/>
                  </a:moveTo>
                  <a:lnTo>
                    <a:pt x="249594" y="144364"/>
                  </a:lnTo>
                  <a:lnTo>
                    <a:pt x="11376" y="144364"/>
                  </a:lnTo>
                  <a:lnTo>
                    <a:pt x="11376" y="9954"/>
                  </a:lnTo>
                  <a:close/>
                  <a:moveTo>
                    <a:pt x="8305" y="0"/>
                  </a:moveTo>
                  <a:cubicBezTo>
                    <a:pt x="4039" y="0"/>
                    <a:pt x="0" y="2844"/>
                    <a:pt x="0" y="7110"/>
                  </a:cubicBezTo>
                  <a:lnTo>
                    <a:pt x="0" y="155740"/>
                  </a:lnTo>
                  <a:lnTo>
                    <a:pt x="260970" y="155740"/>
                  </a:lnTo>
                  <a:lnTo>
                    <a:pt x="260970" y="7110"/>
                  </a:lnTo>
                  <a:cubicBezTo>
                    <a:pt x="260970" y="2844"/>
                    <a:pt x="257386" y="0"/>
                    <a:pt x="253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343B8D"/>
                </a:solidFill>
              </a:endParaRPr>
            </a:p>
          </p:txBody>
        </p:sp>
        <p:sp>
          <p:nvSpPr>
            <p:cNvPr id="4" name="Google Shape;2277;p69">
              <a:extLst>
                <a:ext uri="{FF2B5EF4-FFF2-40B4-BE49-F238E27FC236}">
                  <a16:creationId xmlns:a16="http://schemas.microsoft.com/office/drawing/2014/main" id="{75D2ABE8-EBF9-4EF1-350B-24AB660385E3}"/>
                </a:ext>
              </a:extLst>
            </p:cNvPr>
            <p:cNvSpPr/>
            <p:nvPr/>
          </p:nvSpPr>
          <p:spPr>
            <a:xfrm>
              <a:off x="2739633" y="3666278"/>
              <a:ext cx="154384" cy="134407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709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est Practices for Zoom Interpretations - Business Translation">
            <a:extLst>
              <a:ext uri="{FF2B5EF4-FFF2-40B4-BE49-F238E27FC236}">
                <a16:creationId xmlns:a16="http://schemas.microsoft.com/office/drawing/2014/main" id="{A6A62FB0-2F99-E125-0336-7C292916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916" y="643466"/>
            <a:ext cx="83461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- ch 1 course intro udemy complete.unknown">
            <a:hlinkClick r:id="" action="ppaction://media"/>
            <a:extLst>
              <a:ext uri="{FF2B5EF4-FFF2-40B4-BE49-F238E27FC236}">
                <a16:creationId xmlns:a16="http://schemas.microsoft.com/office/drawing/2014/main" id="{CF9D97AB-9B54-FF0A-1EC7-434FA989F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0048" y="33866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B5691-4601-5234-22B3-FE9F58169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B4E2E2A-75B9-C9FF-7C9F-5C0104FCDDF5}"/>
              </a:ext>
            </a:extLst>
          </p:cNvPr>
          <p:cNvSpPr/>
          <p:nvPr/>
        </p:nvSpPr>
        <p:spPr>
          <a:xfrm>
            <a:off x="2946400" y="1848885"/>
            <a:ext cx="1270004" cy="3160230"/>
          </a:xfrm>
          <a:custGeom>
            <a:avLst/>
            <a:gdLst/>
            <a:ahLst/>
            <a:cxnLst/>
            <a:rect l="l" t="t" r="r" b="b"/>
            <a:pathLst>
              <a:path w="2057406" h="5426145">
                <a:moveTo>
                  <a:pt x="0" y="0"/>
                </a:moveTo>
                <a:lnTo>
                  <a:pt x="2057406" y="0"/>
                </a:lnTo>
                <a:lnTo>
                  <a:pt x="2057406" y="5426145"/>
                </a:lnTo>
                <a:lnTo>
                  <a:pt x="0" y="542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EECC8CF-FD81-7F74-A5A4-6FF1FBCB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394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ic showing the model view, attention head view, and neuron view of a transformer model using BertViz">
            <a:extLst>
              <a:ext uri="{FF2B5EF4-FFF2-40B4-BE49-F238E27FC236}">
                <a16:creationId xmlns:a16="http://schemas.microsoft.com/office/drawing/2014/main" id="{AF3BFF3E-D57F-0A48-492E-68790759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30" y="530320"/>
            <a:ext cx="9277978" cy="309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me [gjvalenz.github.io]">
            <a:extLst>
              <a:ext uri="{FF2B5EF4-FFF2-40B4-BE49-F238E27FC236}">
                <a16:creationId xmlns:a16="http://schemas.microsoft.com/office/drawing/2014/main" id="{96860708-EA6D-6132-905D-3D3F3EB70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79" y="4472007"/>
            <a:ext cx="3304233" cy="247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C6EC4375-9AEA-3373-0FDC-433179F9A355}"/>
              </a:ext>
            </a:extLst>
          </p:cNvPr>
          <p:cNvSpPr/>
          <p:nvPr/>
        </p:nvSpPr>
        <p:spPr>
          <a:xfrm>
            <a:off x="6347669" y="3897562"/>
            <a:ext cx="2326551" cy="1148891"/>
          </a:xfrm>
          <a:prstGeom prst="wedgeEllipseCallout">
            <a:avLst/>
          </a:prstGeom>
          <a:noFill/>
          <a:ln>
            <a:solidFill>
              <a:srgbClr val="1952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5272"/>
                </a:solidFill>
              </a:rPr>
              <a:t>Transformers</a:t>
            </a:r>
          </a:p>
          <a:p>
            <a:pPr algn="ctr"/>
            <a:r>
              <a:rPr lang="en-US" b="1" dirty="0">
                <a:solidFill>
                  <a:srgbClr val="195272"/>
                </a:solidFill>
              </a:rPr>
              <a:t>LLMs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F9455-665D-ACA6-B680-A84BA937105E}"/>
              </a:ext>
            </a:extLst>
          </p:cNvPr>
          <p:cNvSpPr txBox="1"/>
          <p:nvPr/>
        </p:nvSpPr>
        <p:spPr>
          <a:xfrm>
            <a:off x="3517779" y="253321"/>
            <a:ext cx="5156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200" b="0" i="0" u="none" strike="noStrike" dirty="0">
                <a:solidFill>
                  <a:srgbClr val="BFBFBF"/>
                </a:solidFill>
                <a:effectLst/>
                <a:latin typeface="Gill Sans"/>
              </a:rPr>
              <a:t>https://www.comet.com/site/blog/explainable-ai-for-transformers/</a:t>
            </a:r>
            <a:endParaRPr lang="en-US" sz="12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641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B4CC2F1-A254-4F11-8C3A-91BE6FF6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476250"/>
            <a:ext cx="7572375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ADB06F-A8CE-D604-AAD5-0CA1CA8AE5AD}"/>
              </a:ext>
            </a:extLst>
          </p:cNvPr>
          <p:cNvSpPr txBox="1"/>
          <p:nvPr/>
        </p:nvSpPr>
        <p:spPr>
          <a:xfrm>
            <a:off x="3746860" y="6491898"/>
            <a:ext cx="6135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https://github.com/Mooler0410/LLMsPracticalGuide?tab=readme-ov-file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186802670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A8AF-9B5F-C040-576B-C32EFBAED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this course is for</a:t>
            </a:r>
          </a:p>
        </p:txBody>
      </p:sp>
      <p:pic>
        <p:nvPicPr>
          <p:cNvPr id="1034" name="Picture 10" descr="Data scientist - Free professions and jobs icons">
            <a:extLst>
              <a:ext uri="{FF2B5EF4-FFF2-40B4-BE49-F238E27FC236}">
                <a16:creationId xmlns:a16="http://schemas.microsoft.com/office/drawing/2014/main" id="{E467E8F6-4C2D-D223-BACC-9B5257CF9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96" y="1816029"/>
            <a:ext cx="1119809" cy="111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chine learning engineer concept icon Royalty Free Vector">
            <a:extLst>
              <a:ext uri="{FF2B5EF4-FFF2-40B4-BE49-F238E27FC236}">
                <a16:creationId xmlns:a16="http://schemas.microsoft.com/office/drawing/2014/main" id="{5731DEDC-6DCB-BEDA-3550-D317CF15F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9" t="9420" r="19061" b="16956"/>
          <a:stretch/>
        </p:blipFill>
        <p:spPr bwMode="auto">
          <a:xfrm>
            <a:off x="3548951" y="1563590"/>
            <a:ext cx="1296169" cy="168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eveloper - Free people icons">
            <a:extLst>
              <a:ext uri="{FF2B5EF4-FFF2-40B4-BE49-F238E27FC236}">
                <a16:creationId xmlns:a16="http://schemas.microsoft.com/office/drawing/2014/main" id="{DBC6EA6D-66C6-C13E-F3DB-2BEC7C35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66" y="1563590"/>
            <a:ext cx="1510748" cy="151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atural language processing blue gradient concept icon. Artificial  intelligence. Machine learning engineer abstract idea thin line  illustration. Isolated outline drawing. 13209266 Vector Art at Vecteezy">
            <a:extLst>
              <a:ext uri="{FF2B5EF4-FFF2-40B4-BE49-F238E27FC236}">
                <a16:creationId xmlns:a16="http://schemas.microsoft.com/office/drawing/2014/main" id="{54A5B9D0-B175-30CD-1031-7B1F86A26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8"/>
          <a:stretch/>
        </p:blipFill>
        <p:spPr bwMode="auto">
          <a:xfrm>
            <a:off x="9092560" y="1399262"/>
            <a:ext cx="1924878" cy="13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earch - Free education icons">
            <a:extLst>
              <a:ext uri="{FF2B5EF4-FFF2-40B4-BE49-F238E27FC236}">
                <a16:creationId xmlns:a16="http://schemas.microsoft.com/office/drawing/2014/main" id="{6131BABD-5FC5-3E37-0379-50E3E6E4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59" y="4307693"/>
            <a:ext cx="1398077" cy="13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Entrepreneur - Free user icons">
            <a:extLst>
              <a:ext uri="{FF2B5EF4-FFF2-40B4-BE49-F238E27FC236}">
                <a16:creationId xmlns:a16="http://schemas.microsoft.com/office/drawing/2014/main" id="{0B619EE9-06EE-B50C-D663-DA3C95B43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16" y="4340203"/>
            <a:ext cx="1398078" cy="139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nnovation Generic Detailed Outline icon">
            <a:extLst>
              <a:ext uri="{FF2B5EF4-FFF2-40B4-BE49-F238E27FC236}">
                <a16:creationId xmlns:a16="http://schemas.microsoft.com/office/drawing/2014/main" id="{84F9C988-49B1-0117-7CA0-3C47A49A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86" y="4307693"/>
            <a:ext cx="1292088" cy="12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E7A43-79E5-FD86-8E90-E00900A34FED}"/>
              </a:ext>
            </a:extLst>
          </p:cNvPr>
          <p:cNvSpPr txBox="1"/>
          <p:nvPr/>
        </p:nvSpPr>
        <p:spPr>
          <a:xfrm>
            <a:off x="9436079" y="2797339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8171FD"/>
                </a:solidFill>
                <a:latin typeface="Abadi" panose="020B0604020104020204" pitchFamily="34" charset="0"/>
              </a:rPr>
              <a:t>NLP Enthusiasts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D9BCC-EF7A-A7E5-7C8B-514E9C477F5C}"/>
              </a:ext>
            </a:extLst>
          </p:cNvPr>
          <p:cNvSpPr txBox="1"/>
          <p:nvPr/>
        </p:nvSpPr>
        <p:spPr>
          <a:xfrm>
            <a:off x="5176312" y="5599781"/>
            <a:ext cx="11972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E8FFF"/>
                </a:solidFill>
                <a:latin typeface="Abadi" panose="020B0604020104020204" pitchFamily="34" charset="0"/>
              </a:rPr>
              <a:t>AI Innovators</a:t>
            </a:r>
          </a:p>
        </p:txBody>
      </p:sp>
    </p:spTree>
    <p:extLst>
      <p:ext uri="{BB962C8B-B14F-4D97-AF65-F5344CB8AC3E}">
        <p14:creationId xmlns:p14="http://schemas.microsoft.com/office/powerpoint/2010/main" val="148853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2"/>
          <p:cNvSpPr txBox="1">
            <a:spLocks noGrp="1"/>
          </p:cNvSpPr>
          <p:nvPr>
            <p:ph type="title"/>
          </p:nvPr>
        </p:nvSpPr>
        <p:spPr>
          <a:xfrm>
            <a:off x="270935" y="152750"/>
            <a:ext cx="102980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rPr>
              <a:t>Transformers adventure</a:t>
            </a:r>
            <a:endParaRPr sz="3200" dirty="0">
              <a:solidFill>
                <a:srgbClr val="F0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ytona" panose="020B0604030500040204" pitchFamily="34" charset="0"/>
            </a:endParaRPr>
          </a:p>
        </p:txBody>
      </p:sp>
      <p:sp>
        <p:nvSpPr>
          <p:cNvPr id="1045" name="Google Shape;1045;p32"/>
          <p:cNvSpPr/>
          <p:nvPr/>
        </p:nvSpPr>
        <p:spPr>
          <a:xfrm>
            <a:off x="0" y="2179209"/>
            <a:ext cx="12192043" cy="4686336"/>
          </a:xfrm>
          <a:custGeom>
            <a:avLst/>
            <a:gdLst/>
            <a:ahLst/>
            <a:cxnLst/>
            <a:rect l="l" t="t" r="r" b="b"/>
            <a:pathLst>
              <a:path w="285751" h="109836" extrusionOk="0">
                <a:moveTo>
                  <a:pt x="142876" y="0"/>
                </a:moveTo>
                <a:cubicBezTo>
                  <a:pt x="115003" y="0"/>
                  <a:pt x="24123" y="2763"/>
                  <a:pt x="1" y="7763"/>
                </a:cubicBezTo>
                <a:lnTo>
                  <a:pt x="1" y="109835"/>
                </a:lnTo>
                <a:lnTo>
                  <a:pt x="285751" y="109835"/>
                </a:lnTo>
                <a:lnTo>
                  <a:pt x="285751" y="7763"/>
                </a:lnTo>
                <a:cubicBezTo>
                  <a:pt x="261629" y="2763"/>
                  <a:pt x="170748" y="0"/>
                  <a:pt x="1428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6" name="Google Shape;1046;p32"/>
          <p:cNvSpPr/>
          <p:nvPr/>
        </p:nvSpPr>
        <p:spPr>
          <a:xfrm>
            <a:off x="3185653" y="2171680"/>
            <a:ext cx="5582464" cy="4686336"/>
          </a:xfrm>
          <a:custGeom>
            <a:avLst/>
            <a:gdLst/>
            <a:ahLst/>
            <a:cxnLst/>
            <a:rect l="l" t="t" r="r" b="b"/>
            <a:pathLst>
              <a:path w="130839" h="109836" extrusionOk="0">
                <a:moveTo>
                  <a:pt x="64866" y="0"/>
                </a:moveTo>
                <a:lnTo>
                  <a:pt x="64890" y="203"/>
                </a:lnTo>
                <a:cubicBezTo>
                  <a:pt x="65116" y="2608"/>
                  <a:pt x="64771" y="10776"/>
                  <a:pt x="50472" y="14800"/>
                </a:cubicBezTo>
                <a:cubicBezTo>
                  <a:pt x="43733" y="16681"/>
                  <a:pt x="37934" y="17943"/>
                  <a:pt x="33255" y="18967"/>
                </a:cubicBezTo>
                <a:cubicBezTo>
                  <a:pt x="22242" y="21384"/>
                  <a:pt x="15610" y="22837"/>
                  <a:pt x="13396" y="28897"/>
                </a:cubicBezTo>
                <a:cubicBezTo>
                  <a:pt x="12693" y="30838"/>
                  <a:pt x="12895" y="32743"/>
                  <a:pt x="13979" y="34374"/>
                </a:cubicBezTo>
                <a:cubicBezTo>
                  <a:pt x="17920" y="40410"/>
                  <a:pt x="34315" y="42446"/>
                  <a:pt x="63140" y="44101"/>
                </a:cubicBezTo>
                <a:cubicBezTo>
                  <a:pt x="102371" y="46363"/>
                  <a:pt x="110312" y="52066"/>
                  <a:pt x="111920" y="54412"/>
                </a:cubicBezTo>
                <a:cubicBezTo>
                  <a:pt x="112396" y="55114"/>
                  <a:pt x="112467" y="55733"/>
                  <a:pt x="112217" y="56543"/>
                </a:cubicBezTo>
                <a:cubicBezTo>
                  <a:pt x="111515" y="58627"/>
                  <a:pt x="107645" y="62806"/>
                  <a:pt x="89346" y="67199"/>
                </a:cubicBezTo>
                <a:cubicBezTo>
                  <a:pt x="76511" y="70271"/>
                  <a:pt x="60723" y="72557"/>
                  <a:pt x="46804" y="74557"/>
                </a:cubicBezTo>
                <a:cubicBezTo>
                  <a:pt x="35946" y="76141"/>
                  <a:pt x="26564" y="77498"/>
                  <a:pt x="20718" y="78915"/>
                </a:cubicBezTo>
                <a:cubicBezTo>
                  <a:pt x="8526" y="81903"/>
                  <a:pt x="1132" y="87452"/>
                  <a:pt x="406" y="94167"/>
                </a:cubicBezTo>
                <a:cubicBezTo>
                  <a:pt x="1" y="97965"/>
                  <a:pt x="1668" y="104311"/>
                  <a:pt x="10943" y="109835"/>
                </a:cubicBezTo>
                <a:lnTo>
                  <a:pt x="76511" y="109835"/>
                </a:lnTo>
                <a:lnTo>
                  <a:pt x="65878" y="106680"/>
                </a:lnTo>
                <a:cubicBezTo>
                  <a:pt x="58282" y="104347"/>
                  <a:pt x="52853" y="102430"/>
                  <a:pt x="48781" y="100644"/>
                </a:cubicBezTo>
                <a:cubicBezTo>
                  <a:pt x="42935" y="98084"/>
                  <a:pt x="41804" y="96548"/>
                  <a:pt x="41578" y="96155"/>
                </a:cubicBezTo>
                <a:cubicBezTo>
                  <a:pt x="42078" y="95619"/>
                  <a:pt x="44566" y="93833"/>
                  <a:pt x="56651" y="90869"/>
                </a:cubicBezTo>
                <a:cubicBezTo>
                  <a:pt x="64342" y="88988"/>
                  <a:pt x="73236" y="87249"/>
                  <a:pt x="81714" y="85666"/>
                </a:cubicBezTo>
                <a:lnTo>
                  <a:pt x="82488" y="85547"/>
                </a:lnTo>
                <a:cubicBezTo>
                  <a:pt x="98192" y="82606"/>
                  <a:pt x="130839" y="76522"/>
                  <a:pt x="130815" y="56364"/>
                </a:cubicBezTo>
                <a:cubicBezTo>
                  <a:pt x="130815" y="52745"/>
                  <a:pt x="128708" y="47494"/>
                  <a:pt x="118575" y="43018"/>
                </a:cubicBezTo>
                <a:cubicBezTo>
                  <a:pt x="110884" y="39601"/>
                  <a:pt x="99930" y="37172"/>
                  <a:pt x="86036" y="35731"/>
                </a:cubicBezTo>
                <a:cubicBezTo>
                  <a:pt x="79951" y="35112"/>
                  <a:pt x="72736" y="34600"/>
                  <a:pt x="65069" y="34052"/>
                </a:cubicBezTo>
                <a:cubicBezTo>
                  <a:pt x="55901" y="33421"/>
                  <a:pt x="46400" y="32743"/>
                  <a:pt x="38887" y="31838"/>
                </a:cubicBezTo>
                <a:cubicBezTo>
                  <a:pt x="30814" y="30885"/>
                  <a:pt x="27576" y="29909"/>
                  <a:pt x="26290" y="29349"/>
                </a:cubicBezTo>
                <a:cubicBezTo>
                  <a:pt x="26850" y="28921"/>
                  <a:pt x="27874" y="28373"/>
                  <a:pt x="29731" y="27742"/>
                </a:cubicBezTo>
                <a:cubicBezTo>
                  <a:pt x="32446" y="26813"/>
                  <a:pt x="36065" y="26004"/>
                  <a:pt x="39911" y="25158"/>
                </a:cubicBezTo>
                <a:cubicBezTo>
                  <a:pt x="47507" y="23444"/>
                  <a:pt x="56103" y="21539"/>
                  <a:pt x="62009" y="17788"/>
                </a:cubicBezTo>
                <a:cubicBezTo>
                  <a:pt x="70224" y="12585"/>
                  <a:pt x="73391" y="6966"/>
                  <a:pt x="719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7" name="Google Shape;1047;p32"/>
          <p:cNvSpPr/>
          <p:nvPr/>
        </p:nvSpPr>
        <p:spPr>
          <a:xfrm>
            <a:off x="2920741" y="2171680"/>
            <a:ext cx="5717589" cy="4686336"/>
          </a:xfrm>
          <a:custGeom>
            <a:avLst/>
            <a:gdLst/>
            <a:ahLst/>
            <a:cxnLst/>
            <a:rect l="l" t="t" r="r" b="b"/>
            <a:pathLst>
              <a:path w="134006" h="109836" extrusionOk="0">
                <a:moveTo>
                  <a:pt x="72760" y="0"/>
                </a:moveTo>
                <a:cubicBezTo>
                  <a:pt x="73283" y="5358"/>
                  <a:pt x="70188" y="13252"/>
                  <a:pt x="56627" y="17074"/>
                </a:cubicBezTo>
                <a:cubicBezTo>
                  <a:pt x="34933" y="23182"/>
                  <a:pt x="23730" y="22646"/>
                  <a:pt x="21134" y="29706"/>
                </a:cubicBezTo>
                <a:cubicBezTo>
                  <a:pt x="18169" y="37826"/>
                  <a:pt x="39660" y="40089"/>
                  <a:pt x="68783" y="41767"/>
                </a:cubicBezTo>
                <a:cubicBezTo>
                  <a:pt x="103894" y="43780"/>
                  <a:pt x="122718" y="48959"/>
                  <a:pt x="119980" y="57293"/>
                </a:cubicBezTo>
                <a:cubicBezTo>
                  <a:pt x="115229" y="71676"/>
                  <a:pt x="47399" y="76176"/>
                  <a:pt x="26790" y="81225"/>
                </a:cubicBezTo>
                <a:cubicBezTo>
                  <a:pt x="6787" y="86094"/>
                  <a:pt x="0" y="99429"/>
                  <a:pt x="21432" y="109835"/>
                </a:cubicBezTo>
                <a:lnTo>
                  <a:pt x="70700" y="109835"/>
                </a:lnTo>
                <a:cubicBezTo>
                  <a:pt x="56400" y="105442"/>
                  <a:pt x="42553" y="99417"/>
                  <a:pt x="44982" y="95048"/>
                </a:cubicBezTo>
                <a:cubicBezTo>
                  <a:pt x="47292" y="90893"/>
                  <a:pt x="71950" y="86154"/>
                  <a:pt x="86809" y="83356"/>
                </a:cubicBezTo>
                <a:cubicBezTo>
                  <a:pt x="101656" y="80594"/>
                  <a:pt x="134005" y="74891"/>
                  <a:pt x="134005" y="56364"/>
                </a:cubicBezTo>
                <a:cubicBezTo>
                  <a:pt x="133982" y="48018"/>
                  <a:pt x="119301" y="40958"/>
                  <a:pt x="91333" y="38077"/>
                </a:cubicBezTo>
                <a:cubicBezTo>
                  <a:pt x="68997" y="35755"/>
                  <a:pt x="29111" y="34957"/>
                  <a:pt x="28897" y="29635"/>
                </a:cubicBezTo>
                <a:cubicBezTo>
                  <a:pt x="28897" y="29504"/>
                  <a:pt x="28909" y="29373"/>
                  <a:pt x="28956" y="29230"/>
                </a:cubicBezTo>
                <a:cubicBezTo>
                  <a:pt x="28968" y="29194"/>
                  <a:pt x="28980" y="29147"/>
                  <a:pt x="29004" y="29099"/>
                </a:cubicBezTo>
                <a:cubicBezTo>
                  <a:pt x="31516" y="23289"/>
                  <a:pt x="54817" y="23039"/>
                  <a:pt x="66271" y="15800"/>
                </a:cubicBezTo>
                <a:cubicBezTo>
                  <a:pt x="75391" y="10049"/>
                  <a:pt x="76201" y="4763"/>
                  <a:pt x="750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048" name="Google Shape;1048;p32"/>
          <p:cNvGrpSpPr/>
          <p:nvPr/>
        </p:nvGrpSpPr>
        <p:grpSpPr>
          <a:xfrm>
            <a:off x="3988177" y="4007306"/>
            <a:ext cx="3072946" cy="1524523"/>
            <a:chOff x="1760241" y="3262482"/>
            <a:chExt cx="2304709" cy="1143392"/>
          </a:xfrm>
        </p:grpSpPr>
        <p:sp>
          <p:nvSpPr>
            <p:cNvPr id="1049" name="Google Shape;1049;p32"/>
            <p:cNvSpPr/>
            <p:nvPr/>
          </p:nvSpPr>
          <p:spPr>
            <a:xfrm>
              <a:off x="3502928" y="3262482"/>
              <a:ext cx="536480" cy="1143392"/>
            </a:xfrm>
            <a:custGeom>
              <a:avLst/>
              <a:gdLst/>
              <a:ahLst/>
              <a:cxnLst/>
              <a:rect l="l" t="t" r="r" b="b"/>
              <a:pathLst>
                <a:path w="16765" h="35731" extrusionOk="0">
                  <a:moveTo>
                    <a:pt x="8370" y="0"/>
                  </a:moveTo>
                  <a:cubicBezTo>
                    <a:pt x="3739" y="0"/>
                    <a:pt x="0" y="3739"/>
                    <a:pt x="0" y="8394"/>
                  </a:cubicBezTo>
                  <a:cubicBezTo>
                    <a:pt x="0" y="12907"/>
                    <a:pt x="3501" y="16609"/>
                    <a:pt x="8108" y="16776"/>
                  </a:cubicBezTo>
                  <a:lnTo>
                    <a:pt x="8108" y="32826"/>
                  </a:lnTo>
                  <a:cubicBezTo>
                    <a:pt x="7370" y="32969"/>
                    <a:pt x="6930" y="33552"/>
                    <a:pt x="6930" y="34254"/>
                  </a:cubicBezTo>
                  <a:cubicBezTo>
                    <a:pt x="6930" y="35076"/>
                    <a:pt x="7573" y="35731"/>
                    <a:pt x="8370" y="35731"/>
                  </a:cubicBezTo>
                  <a:cubicBezTo>
                    <a:pt x="9204" y="35731"/>
                    <a:pt x="9870" y="35076"/>
                    <a:pt x="9870" y="34254"/>
                  </a:cubicBezTo>
                  <a:cubicBezTo>
                    <a:pt x="9870" y="33552"/>
                    <a:pt x="9299" y="32969"/>
                    <a:pt x="8704" y="32826"/>
                  </a:cubicBezTo>
                  <a:lnTo>
                    <a:pt x="8704" y="16776"/>
                  </a:lnTo>
                  <a:cubicBezTo>
                    <a:pt x="13169" y="16609"/>
                    <a:pt x="16764" y="12907"/>
                    <a:pt x="16764" y="8394"/>
                  </a:cubicBezTo>
                  <a:cubicBezTo>
                    <a:pt x="16764" y="3739"/>
                    <a:pt x="13014" y="0"/>
                    <a:pt x="8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0" name="Google Shape;1050;p32"/>
            <p:cNvSpPr txBox="1"/>
            <p:nvPr/>
          </p:nvSpPr>
          <p:spPr>
            <a:xfrm>
              <a:off x="3484150" y="3371825"/>
              <a:ext cx="5808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667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1" name="Google Shape;1051;p32"/>
            <p:cNvSpPr txBox="1"/>
            <p:nvPr/>
          </p:nvSpPr>
          <p:spPr>
            <a:xfrm>
              <a:off x="1760241" y="3287626"/>
              <a:ext cx="1731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sz="20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Fine Tuning LLMs</a:t>
              </a:r>
            </a:p>
          </p:txBody>
        </p:sp>
      </p:grpSp>
      <p:grpSp>
        <p:nvGrpSpPr>
          <p:cNvPr id="1053" name="Google Shape;1053;p32"/>
          <p:cNvGrpSpPr/>
          <p:nvPr/>
        </p:nvGrpSpPr>
        <p:grpSpPr>
          <a:xfrm>
            <a:off x="748556" y="2058810"/>
            <a:ext cx="3741947" cy="1525077"/>
            <a:chOff x="521678" y="1504929"/>
            <a:chExt cx="2806460" cy="1143808"/>
          </a:xfrm>
        </p:grpSpPr>
        <p:sp>
          <p:nvSpPr>
            <p:cNvPr id="1054" name="Google Shape;1054;p32"/>
            <p:cNvSpPr/>
            <p:nvPr/>
          </p:nvSpPr>
          <p:spPr>
            <a:xfrm>
              <a:off x="2769494" y="1504929"/>
              <a:ext cx="536480" cy="1143808"/>
            </a:xfrm>
            <a:custGeom>
              <a:avLst/>
              <a:gdLst/>
              <a:ahLst/>
              <a:cxnLst/>
              <a:rect l="l" t="t" r="r" b="b"/>
              <a:pathLst>
                <a:path w="16765" h="35744" extrusionOk="0">
                  <a:moveTo>
                    <a:pt x="8371" y="1"/>
                  </a:moveTo>
                  <a:cubicBezTo>
                    <a:pt x="3739" y="1"/>
                    <a:pt x="0" y="3751"/>
                    <a:pt x="0" y="8395"/>
                  </a:cubicBezTo>
                  <a:cubicBezTo>
                    <a:pt x="0" y="12919"/>
                    <a:pt x="3501" y="16610"/>
                    <a:pt x="8109" y="16777"/>
                  </a:cubicBezTo>
                  <a:lnTo>
                    <a:pt x="8109" y="32838"/>
                  </a:lnTo>
                  <a:cubicBezTo>
                    <a:pt x="7370" y="32981"/>
                    <a:pt x="6930" y="33564"/>
                    <a:pt x="6930" y="34255"/>
                  </a:cubicBezTo>
                  <a:cubicBezTo>
                    <a:pt x="6930" y="35088"/>
                    <a:pt x="7573" y="35743"/>
                    <a:pt x="8371" y="35743"/>
                  </a:cubicBezTo>
                  <a:cubicBezTo>
                    <a:pt x="9204" y="35743"/>
                    <a:pt x="9871" y="35088"/>
                    <a:pt x="9871" y="34255"/>
                  </a:cubicBezTo>
                  <a:cubicBezTo>
                    <a:pt x="9871" y="33552"/>
                    <a:pt x="9299" y="32969"/>
                    <a:pt x="8704" y="32826"/>
                  </a:cubicBezTo>
                  <a:lnTo>
                    <a:pt x="8704" y="16777"/>
                  </a:lnTo>
                  <a:cubicBezTo>
                    <a:pt x="13169" y="16622"/>
                    <a:pt x="16764" y="12919"/>
                    <a:pt x="16764" y="8395"/>
                  </a:cubicBezTo>
                  <a:cubicBezTo>
                    <a:pt x="16764" y="3751"/>
                    <a:pt x="13014" y="1"/>
                    <a:pt x="8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5" name="Google Shape;1055;p32"/>
            <p:cNvSpPr txBox="1"/>
            <p:nvPr/>
          </p:nvSpPr>
          <p:spPr>
            <a:xfrm>
              <a:off x="2747338" y="1610150"/>
              <a:ext cx="5808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667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6" name="Google Shape;1056;p32"/>
            <p:cNvSpPr txBox="1"/>
            <p:nvPr/>
          </p:nvSpPr>
          <p:spPr>
            <a:xfrm>
              <a:off x="521678" y="1559300"/>
              <a:ext cx="2354144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Deploy LLMs in Production</a:t>
              </a:r>
              <a:endParaRPr sz="2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58" name="Google Shape;1058;p32"/>
          <p:cNvGrpSpPr/>
          <p:nvPr/>
        </p:nvGrpSpPr>
        <p:grpSpPr>
          <a:xfrm>
            <a:off x="7985167" y="3028646"/>
            <a:ext cx="3511740" cy="1524523"/>
            <a:chOff x="5988875" y="2271484"/>
            <a:chExt cx="2633805" cy="1143392"/>
          </a:xfrm>
        </p:grpSpPr>
        <p:sp>
          <p:nvSpPr>
            <p:cNvPr id="1059" name="Google Shape;1059;p32"/>
            <p:cNvSpPr/>
            <p:nvPr/>
          </p:nvSpPr>
          <p:spPr>
            <a:xfrm>
              <a:off x="6011050" y="2271484"/>
              <a:ext cx="536448" cy="1143392"/>
            </a:xfrm>
            <a:custGeom>
              <a:avLst/>
              <a:gdLst/>
              <a:ahLst/>
              <a:cxnLst/>
              <a:rect l="l" t="t" r="r" b="b"/>
              <a:pathLst>
                <a:path w="16764" h="35731" extrusionOk="0">
                  <a:moveTo>
                    <a:pt x="8358" y="0"/>
                  </a:moveTo>
                  <a:cubicBezTo>
                    <a:pt x="3739" y="0"/>
                    <a:pt x="0" y="3739"/>
                    <a:pt x="0" y="8394"/>
                  </a:cubicBezTo>
                  <a:cubicBezTo>
                    <a:pt x="0" y="12907"/>
                    <a:pt x="3489" y="16610"/>
                    <a:pt x="8108" y="16776"/>
                  </a:cubicBezTo>
                  <a:lnTo>
                    <a:pt x="8108" y="32826"/>
                  </a:lnTo>
                  <a:cubicBezTo>
                    <a:pt x="7358" y="32969"/>
                    <a:pt x="6929" y="33552"/>
                    <a:pt x="6929" y="34255"/>
                  </a:cubicBezTo>
                  <a:cubicBezTo>
                    <a:pt x="6929" y="35076"/>
                    <a:pt x="7560" y="35731"/>
                    <a:pt x="8370" y="35731"/>
                  </a:cubicBezTo>
                  <a:cubicBezTo>
                    <a:pt x="9204" y="35731"/>
                    <a:pt x="9858" y="35076"/>
                    <a:pt x="9858" y="34255"/>
                  </a:cubicBezTo>
                  <a:cubicBezTo>
                    <a:pt x="9858" y="33552"/>
                    <a:pt x="9299" y="32969"/>
                    <a:pt x="8703" y="32826"/>
                  </a:cubicBezTo>
                  <a:lnTo>
                    <a:pt x="8703" y="16776"/>
                  </a:lnTo>
                  <a:cubicBezTo>
                    <a:pt x="13168" y="16610"/>
                    <a:pt x="16764" y="12907"/>
                    <a:pt x="16764" y="8394"/>
                  </a:cubicBezTo>
                  <a:cubicBezTo>
                    <a:pt x="16764" y="3739"/>
                    <a:pt x="13014" y="0"/>
                    <a:pt x="8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0" name="Google Shape;1060;p32"/>
            <p:cNvSpPr txBox="1"/>
            <p:nvPr/>
          </p:nvSpPr>
          <p:spPr>
            <a:xfrm>
              <a:off x="6576088" y="2325438"/>
              <a:ext cx="204659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0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Train LLMs from Scratch</a:t>
              </a:r>
              <a:endParaRPr sz="2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62" name="Google Shape;1062;p32"/>
            <p:cNvSpPr txBox="1"/>
            <p:nvPr/>
          </p:nvSpPr>
          <p:spPr>
            <a:xfrm>
              <a:off x="5988875" y="2376288"/>
              <a:ext cx="5808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667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3" name="Google Shape;1063;p32"/>
          <p:cNvGrpSpPr/>
          <p:nvPr/>
        </p:nvGrpSpPr>
        <p:grpSpPr>
          <a:xfrm>
            <a:off x="5667768" y="891727"/>
            <a:ext cx="856533" cy="1205799"/>
            <a:chOff x="6500676" y="668795"/>
            <a:chExt cx="642400" cy="904349"/>
          </a:xfrm>
        </p:grpSpPr>
        <p:grpSp>
          <p:nvGrpSpPr>
            <p:cNvPr id="1064" name="Google Shape;1064;p32"/>
            <p:cNvGrpSpPr/>
            <p:nvPr/>
          </p:nvGrpSpPr>
          <p:grpSpPr>
            <a:xfrm>
              <a:off x="6500676" y="668795"/>
              <a:ext cx="642400" cy="904349"/>
              <a:chOff x="4250801" y="645020"/>
              <a:chExt cx="642400" cy="904349"/>
            </a:xfrm>
          </p:grpSpPr>
          <p:sp>
            <p:nvSpPr>
              <p:cNvPr id="1065" name="Google Shape;1065;p32"/>
              <p:cNvSpPr/>
              <p:nvPr/>
            </p:nvSpPr>
            <p:spPr>
              <a:xfrm>
                <a:off x="4395601" y="1227769"/>
                <a:ext cx="352064" cy="321600"/>
              </a:xfrm>
              <a:custGeom>
                <a:avLst/>
                <a:gdLst/>
                <a:ahLst/>
                <a:cxnLst/>
                <a:rect l="l" t="t" r="r" b="b"/>
                <a:pathLst>
                  <a:path w="11002" h="10050" extrusionOk="0">
                    <a:moveTo>
                      <a:pt x="0" y="0"/>
                    </a:moveTo>
                    <a:cubicBezTo>
                      <a:pt x="1" y="1"/>
                      <a:pt x="3" y="2"/>
                      <a:pt x="4" y="2"/>
                    </a:cubicBezTo>
                    <a:lnTo>
                      <a:pt x="4" y="2"/>
                    </a:lnTo>
                    <a:cubicBezTo>
                      <a:pt x="3" y="2"/>
                      <a:pt x="1" y="1"/>
                      <a:pt x="0" y="0"/>
                    </a:cubicBezTo>
                    <a:close/>
                    <a:moveTo>
                      <a:pt x="11002" y="0"/>
                    </a:moveTo>
                    <a:cubicBezTo>
                      <a:pt x="11001" y="1"/>
                      <a:pt x="10999" y="2"/>
                      <a:pt x="10998" y="2"/>
                    </a:cubicBezTo>
                    <a:lnTo>
                      <a:pt x="10998" y="2"/>
                    </a:lnTo>
                    <a:cubicBezTo>
                      <a:pt x="10999" y="2"/>
                      <a:pt x="11001" y="1"/>
                      <a:pt x="11002" y="0"/>
                    </a:cubicBezTo>
                    <a:close/>
                    <a:moveTo>
                      <a:pt x="4" y="2"/>
                    </a:moveTo>
                    <a:cubicBezTo>
                      <a:pt x="378" y="265"/>
                      <a:pt x="5501" y="10049"/>
                      <a:pt x="5501" y="10049"/>
                    </a:cubicBezTo>
                    <a:cubicBezTo>
                      <a:pt x="5501" y="10049"/>
                      <a:pt x="10624" y="265"/>
                      <a:pt x="10998" y="2"/>
                    </a:cubicBezTo>
                    <a:lnTo>
                      <a:pt x="10998" y="2"/>
                    </a:lnTo>
                    <a:cubicBezTo>
                      <a:pt x="9415" y="1025"/>
                      <a:pt x="7535" y="1631"/>
                      <a:pt x="5501" y="1631"/>
                    </a:cubicBezTo>
                    <a:cubicBezTo>
                      <a:pt x="3467" y="1631"/>
                      <a:pt x="1587" y="1025"/>
                      <a:pt x="4" y="2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6" name="Google Shape;1066;p32"/>
              <p:cNvSpPr/>
              <p:nvPr/>
            </p:nvSpPr>
            <p:spPr>
              <a:xfrm>
                <a:off x="4250801" y="645020"/>
                <a:ext cx="642400" cy="642400"/>
              </a:xfrm>
              <a:custGeom>
                <a:avLst/>
                <a:gdLst/>
                <a:ahLst/>
                <a:cxnLst/>
                <a:rect l="l" t="t" r="r" b="b"/>
                <a:pathLst>
                  <a:path w="20075" h="20075" extrusionOk="0">
                    <a:moveTo>
                      <a:pt x="10026" y="3394"/>
                    </a:moveTo>
                    <a:cubicBezTo>
                      <a:pt x="13693" y="3394"/>
                      <a:pt x="16682" y="6358"/>
                      <a:pt x="16682" y="10049"/>
                    </a:cubicBezTo>
                    <a:cubicBezTo>
                      <a:pt x="16682" y="13717"/>
                      <a:pt x="13693" y="16681"/>
                      <a:pt x="10026" y="16681"/>
                    </a:cubicBezTo>
                    <a:cubicBezTo>
                      <a:pt x="6359" y="16681"/>
                      <a:pt x="3394" y="13717"/>
                      <a:pt x="3394" y="10049"/>
                    </a:cubicBezTo>
                    <a:cubicBezTo>
                      <a:pt x="3394" y="6358"/>
                      <a:pt x="6359" y="3394"/>
                      <a:pt x="10026" y="3394"/>
                    </a:cubicBezTo>
                    <a:close/>
                    <a:moveTo>
                      <a:pt x="10026" y="1"/>
                    </a:moveTo>
                    <a:cubicBezTo>
                      <a:pt x="4501" y="1"/>
                      <a:pt x="1" y="4489"/>
                      <a:pt x="1" y="10049"/>
                    </a:cubicBezTo>
                    <a:cubicBezTo>
                      <a:pt x="1" y="15574"/>
                      <a:pt x="4501" y="20074"/>
                      <a:pt x="10026" y="20074"/>
                    </a:cubicBezTo>
                    <a:cubicBezTo>
                      <a:pt x="15574" y="20074"/>
                      <a:pt x="20075" y="15574"/>
                      <a:pt x="20075" y="10049"/>
                    </a:cubicBezTo>
                    <a:cubicBezTo>
                      <a:pt x="20075" y="4489"/>
                      <a:pt x="15574" y="1"/>
                      <a:pt x="10026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067" name="Google Shape;1067;p32"/>
            <p:cNvSpPr txBox="1"/>
            <p:nvPr/>
          </p:nvSpPr>
          <p:spPr>
            <a:xfrm>
              <a:off x="6531500" y="825250"/>
              <a:ext cx="5808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Roboto"/>
                  <a:ea typeface="Roboto"/>
                  <a:cs typeface="Roboto"/>
                  <a:sym typeface="Roboto"/>
                </a:rPr>
                <a:t>LLMs</a:t>
              </a:r>
              <a:endParaRPr sz="24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" name="Google Shape;1048;p32">
            <a:extLst>
              <a:ext uri="{FF2B5EF4-FFF2-40B4-BE49-F238E27FC236}">
                <a16:creationId xmlns:a16="http://schemas.microsoft.com/office/drawing/2014/main" id="{45C049E1-DE89-7400-1EDE-5BAC645EE5DA}"/>
              </a:ext>
            </a:extLst>
          </p:cNvPr>
          <p:cNvGrpSpPr/>
          <p:nvPr/>
        </p:nvGrpSpPr>
        <p:grpSpPr>
          <a:xfrm>
            <a:off x="430657" y="5080298"/>
            <a:ext cx="3557519" cy="1524523"/>
            <a:chOff x="1396811" y="3262482"/>
            <a:chExt cx="2668139" cy="1143392"/>
          </a:xfrm>
        </p:grpSpPr>
        <p:sp>
          <p:nvSpPr>
            <p:cNvPr id="13" name="Google Shape;1049;p32">
              <a:extLst>
                <a:ext uri="{FF2B5EF4-FFF2-40B4-BE49-F238E27FC236}">
                  <a16:creationId xmlns:a16="http://schemas.microsoft.com/office/drawing/2014/main" id="{9FB1B49C-B5EB-0175-C90E-25D6648A5F0C}"/>
                </a:ext>
              </a:extLst>
            </p:cNvPr>
            <p:cNvSpPr/>
            <p:nvPr/>
          </p:nvSpPr>
          <p:spPr>
            <a:xfrm>
              <a:off x="3502928" y="3262482"/>
              <a:ext cx="536480" cy="1143392"/>
            </a:xfrm>
            <a:custGeom>
              <a:avLst/>
              <a:gdLst/>
              <a:ahLst/>
              <a:cxnLst/>
              <a:rect l="l" t="t" r="r" b="b"/>
              <a:pathLst>
                <a:path w="16765" h="35731" extrusionOk="0">
                  <a:moveTo>
                    <a:pt x="8370" y="0"/>
                  </a:moveTo>
                  <a:cubicBezTo>
                    <a:pt x="3739" y="0"/>
                    <a:pt x="0" y="3739"/>
                    <a:pt x="0" y="8394"/>
                  </a:cubicBezTo>
                  <a:cubicBezTo>
                    <a:pt x="0" y="12907"/>
                    <a:pt x="3501" y="16609"/>
                    <a:pt x="8108" y="16776"/>
                  </a:cubicBezTo>
                  <a:lnTo>
                    <a:pt x="8108" y="32826"/>
                  </a:lnTo>
                  <a:cubicBezTo>
                    <a:pt x="7370" y="32969"/>
                    <a:pt x="6930" y="33552"/>
                    <a:pt x="6930" y="34254"/>
                  </a:cubicBezTo>
                  <a:cubicBezTo>
                    <a:pt x="6930" y="35076"/>
                    <a:pt x="7573" y="35731"/>
                    <a:pt x="8370" y="35731"/>
                  </a:cubicBezTo>
                  <a:cubicBezTo>
                    <a:pt x="9204" y="35731"/>
                    <a:pt x="9870" y="35076"/>
                    <a:pt x="9870" y="34254"/>
                  </a:cubicBezTo>
                  <a:cubicBezTo>
                    <a:pt x="9870" y="33552"/>
                    <a:pt x="9299" y="32969"/>
                    <a:pt x="8704" y="32826"/>
                  </a:cubicBezTo>
                  <a:lnTo>
                    <a:pt x="8704" y="16776"/>
                  </a:lnTo>
                  <a:cubicBezTo>
                    <a:pt x="13169" y="16609"/>
                    <a:pt x="16764" y="12907"/>
                    <a:pt x="16764" y="8394"/>
                  </a:cubicBezTo>
                  <a:cubicBezTo>
                    <a:pt x="16764" y="3739"/>
                    <a:pt x="13014" y="0"/>
                    <a:pt x="837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050;p32">
              <a:extLst>
                <a:ext uri="{FF2B5EF4-FFF2-40B4-BE49-F238E27FC236}">
                  <a16:creationId xmlns:a16="http://schemas.microsoft.com/office/drawing/2014/main" id="{5147EA18-E0BC-E9BC-2454-703BE1C40816}"/>
                </a:ext>
              </a:extLst>
            </p:cNvPr>
            <p:cNvSpPr txBox="1"/>
            <p:nvPr/>
          </p:nvSpPr>
          <p:spPr>
            <a:xfrm>
              <a:off x="3484150" y="3371825"/>
              <a:ext cx="5808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667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51;p32">
              <a:extLst>
                <a:ext uri="{FF2B5EF4-FFF2-40B4-BE49-F238E27FC236}">
                  <a16:creationId xmlns:a16="http://schemas.microsoft.com/office/drawing/2014/main" id="{1687451B-0B11-FA6E-3B6A-AECD157A9D30}"/>
                </a:ext>
              </a:extLst>
            </p:cNvPr>
            <p:cNvSpPr txBox="1"/>
            <p:nvPr/>
          </p:nvSpPr>
          <p:spPr>
            <a:xfrm>
              <a:off x="1396811" y="3287626"/>
              <a:ext cx="2095031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Understanding Transformers Architectures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0" animBg="1"/>
      <p:bldP spid="10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5C08-E42D-6EA8-9C55-7279D14B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</a:t>
            </a:r>
            <a:r>
              <a:rPr lang="en-US" dirty="0" err="1"/>
              <a:t>Prerequisties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56F8F-B713-4A08-F816-24D2DA41AF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Python Programming.</a:t>
            </a:r>
          </a:p>
          <a:p>
            <a:r>
              <a:rPr lang="en-US" dirty="0"/>
              <a:t>Fundamental Machine Learning Knowledge.</a:t>
            </a:r>
          </a:p>
          <a:p>
            <a:r>
              <a:rPr lang="en-US" dirty="0"/>
              <a:t>NLP Basics.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Jupyter Notebooks.</a:t>
            </a:r>
          </a:p>
        </p:txBody>
      </p:sp>
    </p:spTree>
    <p:extLst>
      <p:ext uri="{BB962C8B-B14F-4D97-AF65-F5344CB8AC3E}">
        <p14:creationId xmlns:p14="http://schemas.microsoft.com/office/powerpoint/2010/main" val="267229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9992-73EF-FDB8-F34B-83CC27B2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will we learn?</a:t>
            </a:r>
          </a:p>
        </p:txBody>
      </p:sp>
      <p:pic>
        <p:nvPicPr>
          <p:cNvPr id="5" name="Picture 4" descr="A diagram of a multi-based system&#10;&#10;Description automatically generated">
            <a:extLst>
              <a:ext uri="{FF2B5EF4-FFF2-40B4-BE49-F238E27FC236}">
                <a16:creationId xmlns:a16="http://schemas.microsoft.com/office/drawing/2014/main" id="{227CA935-370A-1DCC-AEF0-D71C8C137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27" y="2695574"/>
            <a:ext cx="5905690" cy="3400425"/>
          </a:xfrm>
          <a:prstGeom prst="rect">
            <a:avLst/>
          </a:prstGeom>
        </p:spPr>
      </p:pic>
      <p:pic>
        <p:nvPicPr>
          <p:cNvPr id="7" name="Picture 6" descr="A screen shot of a computer">
            <a:extLst>
              <a:ext uri="{FF2B5EF4-FFF2-40B4-BE49-F238E27FC236}">
                <a16:creationId xmlns:a16="http://schemas.microsoft.com/office/drawing/2014/main" id="{DB75AC65-73C5-D180-EB1C-26720AEEC8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6"/>
          <a:stretch/>
        </p:blipFill>
        <p:spPr>
          <a:xfrm>
            <a:off x="7442559" y="2695574"/>
            <a:ext cx="3529148" cy="2800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859824-E51E-80A9-262A-81B418D1F710}"/>
              </a:ext>
            </a:extLst>
          </p:cNvPr>
          <p:cNvSpPr txBox="1"/>
          <p:nvPr/>
        </p:nvSpPr>
        <p:spPr>
          <a:xfrm>
            <a:off x="624420" y="1428590"/>
            <a:ext cx="10515600" cy="34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How Transformers Work 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 Unravel The Complexities Of Their Internal Structure.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459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9992-73EF-FDB8-F34B-83CC27B2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will we learn?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113AF-D1B7-460D-D814-C6A5BEA21F75}"/>
              </a:ext>
            </a:extLst>
          </p:cNvPr>
          <p:cNvSpPr txBox="1"/>
          <p:nvPr/>
        </p:nvSpPr>
        <p:spPr>
          <a:xfrm>
            <a:off x="624420" y="1428590"/>
            <a:ext cx="10515600" cy="7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How Transformers Work 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 Unravel The Complexities Of Their Internal Structure.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Exploring The Different Transformer Architectures.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7528D-422B-9646-8FDD-4E2BF14E773B}"/>
              </a:ext>
            </a:extLst>
          </p:cNvPr>
          <p:cNvGrpSpPr/>
          <p:nvPr/>
        </p:nvGrpSpPr>
        <p:grpSpPr>
          <a:xfrm>
            <a:off x="499379" y="2398053"/>
            <a:ext cx="5596621" cy="3921496"/>
            <a:chOff x="5916945" y="2447223"/>
            <a:chExt cx="5596621" cy="3921496"/>
          </a:xfrm>
        </p:grpSpPr>
        <p:pic>
          <p:nvPicPr>
            <p:cNvPr id="5" name="Picture 2" descr="A Comprehensive Overview of Transformer-Based Models: Encoders, Decoders,  and More | by Minhajul Hoque | Medium">
              <a:extLst>
                <a:ext uri="{FF2B5EF4-FFF2-40B4-BE49-F238E27FC236}">
                  <a16:creationId xmlns:a16="http://schemas.microsoft.com/office/drawing/2014/main" id="{46EBCE94-8ED1-BB59-8DB6-B71ECB93F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6945" y="2447223"/>
              <a:ext cx="5596621" cy="305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71E47B-171F-B8E1-124C-22D88B778DFC}"/>
                </a:ext>
              </a:extLst>
            </p:cNvPr>
            <p:cNvSpPr txBox="1"/>
            <p:nvPr/>
          </p:nvSpPr>
          <p:spPr>
            <a:xfrm>
              <a:off x="8158016" y="5907054"/>
              <a:ext cx="1045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sz="2400" dirty="0"/>
                <a:t>T5</a:t>
              </a:r>
              <a:endParaRPr lang="en-US" sz="2400" dirty="0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A1F33B9-7DF0-D522-5070-1A655C791F0B}"/>
                </a:ext>
              </a:extLst>
            </p:cNvPr>
            <p:cNvSpPr/>
            <p:nvPr/>
          </p:nvSpPr>
          <p:spPr>
            <a:xfrm rot="16200000">
              <a:off x="8513879" y="5311998"/>
              <a:ext cx="333303" cy="75586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Transformers models names">
            <a:extLst>
              <a:ext uri="{FF2B5EF4-FFF2-40B4-BE49-F238E27FC236}">
                <a16:creationId xmlns:a16="http://schemas.microsoft.com/office/drawing/2014/main" id="{20B05075-BEF6-7B90-2868-65ECF4BF40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t="3658" r="2616" b="2097"/>
          <a:stretch/>
        </p:blipFill>
        <p:spPr>
          <a:xfrm>
            <a:off x="6924583" y="2610035"/>
            <a:ext cx="4215437" cy="3403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A6FF26-1AF1-29ED-9CEF-ADC380B15034}"/>
              </a:ext>
            </a:extLst>
          </p:cNvPr>
          <p:cNvSpPr txBox="1"/>
          <p:nvPr/>
        </p:nvSpPr>
        <p:spPr>
          <a:xfrm>
            <a:off x="7703334" y="6170576"/>
            <a:ext cx="3152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(Tunstall, von Werra, &amp; Wolf, 2022, p. 79)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990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1|1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3|3.2|5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3|3.2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.3|2.8|1.9|1.4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4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35321</TotalTime>
  <Words>1215</Words>
  <Application>Microsoft Office PowerPoint</Application>
  <PresentationFormat>Widescreen</PresentationFormat>
  <Paragraphs>188</Paragraphs>
  <Slides>20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Abadi</vt:lpstr>
      <vt:lpstr>Arial</vt:lpstr>
      <vt:lpstr>Calibri</vt:lpstr>
      <vt:lpstr>Daytona</vt:lpstr>
      <vt:lpstr>Fira Sans Extra Condensed</vt:lpstr>
      <vt:lpstr>Fira Sans Extra Condensed Medium</vt:lpstr>
      <vt:lpstr>Gill Sans</vt:lpstr>
      <vt:lpstr>Gill Sans MT</vt:lpstr>
      <vt:lpstr>Roboto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Who this course is for</vt:lpstr>
      <vt:lpstr>Transformers adventure</vt:lpstr>
      <vt:lpstr>Course Prerequisties</vt:lpstr>
      <vt:lpstr>What will we learn?</vt:lpstr>
      <vt:lpstr>What will we learn?</vt:lpstr>
      <vt:lpstr>What will we learn?</vt:lpstr>
      <vt:lpstr>leverage Transformers for a multitude of tasks</vt:lpstr>
      <vt:lpstr>What will we learn?</vt:lpstr>
      <vt:lpstr>What will we learn?</vt:lpstr>
      <vt:lpstr>What will we learn?</vt:lpstr>
      <vt:lpstr>What will we learn?</vt:lpstr>
      <vt:lpstr>What will we learn?</vt:lpstr>
      <vt:lpstr>What will we learn?</vt:lpstr>
      <vt:lpstr>Course Reference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143</cp:revision>
  <dcterms:created xsi:type="dcterms:W3CDTF">2023-03-23T08:35:56Z</dcterms:created>
  <dcterms:modified xsi:type="dcterms:W3CDTF">2025-02-25T19:41:35Z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